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85" r:id="rId4"/>
    <p:sldId id="282" r:id="rId5"/>
    <p:sldId id="283" r:id="rId6"/>
    <p:sldId id="286" r:id="rId7"/>
    <p:sldId id="274" r:id="rId8"/>
    <p:sldId id="273" r:id="rId9"/>
    <p:sldId id="264" r:id="rId10"/>
    <p:sldId id="279" r:id="rId11"/>
    <p:sldId id="275" r:id="rId12"/>
    <p:sldId id="276" r:id="rId13"/>
    <p:sldId id="277" r:id="rId14"/>
    <p:sldId id="284" r:id="rId15"/>
    <p:sldId id="267" r:id="rId16"/>
    <p:sldId id="281" r:id="rId17"/>
    <p:sldId id="280" r:id="rId18"/>
    <p:sldId id="278" r:id="rId19"/>
    <p:sldId id="266" r:id="rId20"/>
    <p:sldId id="27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478FD1"/>
    <a:srgbClr val="338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34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8" y="5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9A2B7-985C-4D9E-A81C-AFAD05F9B9C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1F0A7-9812-49C7-BBFB-36E417200D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6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0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06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96A0B-D013-4F07-80AC-CA47C8F94CA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BA7-3816-42AE-A7C0-0A4979782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74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e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i.baidu.com/tech/speech/tts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i.baidu.com/tech/speech/asr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lbs.amap.com/api/webservice/guide/api/direction#driving" TargetMode="External"/><Relationship Id="rId5" Type="http://schemas.openxmlformats.org/officeDocument/2006/relationships/hyperlink" Target="https://ai.baidu.com/tech/body/driver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>
            <a:off x="0" y="2978727"/>
            <a:ext cx="7897092" cy="3879273"/>
          </a:xfrm>
          <a:prstGeom prst="rtTriangl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flipH="1">
            <a:off x="1274618" y="789709"/>
            <a:ext cx="10917382" cy="6068292"/>
          </a:xfrm>
          <a:prstGeom prst="rtTriangl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83BCDE-4BC4-431A-8474-6D3B61B2455B}"/>
              </a:ext>
            </a:extLst>
          </p:cNvPr>
          <p:cNvSpPr/>
          <p:nvPr/>
        </p:nvSpPr>
        <p:spPr>
          <a:xfrm>
            <a:off x="1583055" y="1954670"/>
            <a:ext cx="8778240" cy="2048112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914399" y="2050544"/>
            <a:ext cx="10115551" cy="1856363"/>
          </a:xfrm>
        </p:spPr>
        <p:txBody>
          <a:bodyPr>
            <a:noAutofit/>
          </a:bodyPr>
          <a:lstStyle/>
          <a:p>
            <a:r>
              <a:rPr lang="zh-CN" altLang="en-US" sz="10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安全行</a:t>
            </a:r>
            <a:r>
              <a:rPr lang="en-US" altLang="zh-CN" sz="10800" b="1" dirty="0">
                <a:solidFill>
                  <a:schemeClr val="bg1"/>
                </a:solidFill>
                <a:latin typeface="Segoe UI Emoji" panose="020B0502040204020203" pitchFamily="34" charset="0"/>
              </a:rPr>
              <a:t>APP</a:t>
            </a:r>
            <a:endParaRPr lang="zh-CN" altLang="en-US" sz="10800" b="1" dirty="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pic>
        <p:nvPicPr>
          <p:cNvPr id="29" name="音频 28">
            <a:hlinkClick r:id="" action="ppaction://media"/>
            <a:extLst>
              <a:ext uri="{FF2B5EF4-FFF2-40B4-BE49-F238E27FC236}">
                <a16:creationId xmlns:a16="http://schemas.microsoft.com/office/drawing/2014/main" id="{69647632-410F-4738-80F0-4F5A8117D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2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23"/>
    </mc:Choice>
    <mc:Fallback>
      <p:transition spd="slow" advTm="20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8270815">
            <a:off x="10216663" y="3815817"/>
            <a:ext cx="1682091" cy="3788585"/>
            <a:chOff x="7800018" y="4114229"/>
            <a:chExt cx="1682091" cy="3788585"/>
          </a:xfrm>
        </p:grpSpPr>
        <p:sp>
          <p:nvSpPr>
            <p:cNvPr id="48" name="矩形 47"/>
            <p:cNvSpPr/>
            <p:nvPr/>
          </p:nvSpPr>
          <p:spPr>
            <a:xfrm rot="5400000">
              <a:off x="6891594" y="5579336"/>
              <a:ext cx="3492917" cy="5627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7855718" y="6126763"/>
              <a:ext cx="2690077" cy="5627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7082253" y="6622345"/>
              <a:ext cx="1998234" cy="5627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4764" y="57147"/>
            <a:ext cx="5888396" cy="914404"/>
            <a:chOff x="-4764" y="57147"/>
            <a:chExt cx="5888396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70" y="571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原型</a:t>
              </a:r>
              <a:endParaRPr lang="zh-CN" altLang="en-US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2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6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C5DF96-ED1A-4224-B27B-4DE94B6FD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9" y="1046268"/>
            <a:ext cx="11097804" cy="5480079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D92F4F6A-4A81-4734-99F4-0E16B74DB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3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2"/>
    </mc:Choice>
    <mc:Fallback>
      <p:transition spd="slow" advTm="20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8270815">
            <a:off x="10216663" y="3815817"/>
            <a:ext cx="1682091" cy="3788585"/>
            <a:chOff x="7800018" y="4114229"/>
            <a:chExt cx="1682091" cy="3788585"/>
          </a:xfrm>
        </p:grpSpPr>
        <p:sp>
          <p:nvSpPr>
            <p:cNvPr id="48" name="矩形 47"/>
            <p:cNvSpPr/>
            <p:nvPr/>
          </p:nvSpPr>
          <p:spPr>
            <a:xfrm rot="5400000">
              <a:off x="6891594" y="5579336"/>
              <a:ext cx="3492917" cy="5627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7855718" y="6126763"/>
              <a:ext cx="2690077" cy="5627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7082253" y="6622345"/>
              <a:ext cx="1998234" cy="5627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4764" y="57147"/>
            <a:ext cx="5888396" cy="914404"/>
            <a:chOff x="-4764" y="57147"/>
            <a:chExt cx="5888396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70" y="571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原型</a:t>
              </a:r>
              <a:endParaRPr lang="zh-CN" altLang="en-US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2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6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AF3296-0B67-4BCE-AD62-A9F5705E7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1067071"/>
            <a:ext cx="10936417" cy="5208907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AD4AC9AB-CBA4-4E20-A741-55BDD4875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8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21"/>
    </mc:Choice>
    <mc:Fallback>
      <p:transition spd="slow" advTm="21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8270815">
            <a:off x="10216663" y="3815817"/>
            <a:ext cx="1682091" cy="3788585"/>
            <a:chOff x="7800018" y="4114229"/>
            <a:chExt cx="1682091" cy="3788585"/>
          </a:xfrm>
        </p:grpSpPr>
        <p:sp>
          <p:nvSpPr>
            <p:cNvPr id="48" name="矩形 47"/>
            <p:cNvSpPr/>
            <p:nvPr/>
          </p:nvSpPr>
          <p:spPr>
            <a:xfrm rot="5400000">
              <a:off x="6891594" y="5579336"/>
              <a:ext cx="3492917" cy="5627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7855718" y="6126763"/>
              <a:ext cx="2690077" cy="5627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7082253" y="6622345"/>
              <a:ext cx="1998234" cy="5627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4764" y="57147"/>
            <a:ext cx="5888396" cy="914404"/>
            <a:chOff x="-4764" y="57147"/>
            <a:chExt cx="5888396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70" y="571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原型</a:t>
              </a:r>
              <a:endParaRPr lang="zh-CN" altLang="en-US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2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6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914795-E375-4F50-AFEE-A44E9BAC77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56"/>
          <a:stretch/>
        </p:blipFill>
        <p:spPr>
          <a:xfrm>
            <a:off x="173890" y="1285937"/>
            <a:ext cx="5909081" cy="38246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16D6EE-D2EB-4A31-A813-ED0C8D673A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73"/>
          <a:stretch/>
        </p:blipFill>
        <p:spPr>
          <a:xfrm>
            <a:off x="6096000" y="1370115"/>
            <a:ext cx="5679159" cy="3818823"/>
          </a:xfrm>
          <a:prstGeom prst="rect">
            <a:avLst/>
          </a:prstGeom>
        </p:spPr>
      </p:pic>
      <p:pic>
        <p:nvPicPr>
          <p:cNvPr id="25" name="音频 24">
            <a:hlinkClick r:id="" action="ppaction://media"/>
            <a:extLst>
              <a:ext uri="{FF2B5EF4-FFF2-40B4-BE49-F238E27FC236}">
                <a16:creationId xmlns:a16="http://schemas.microsoft.com/office/drawing/2014/main" id="{4313C739-3DF6-4647-934E-8C2A3133C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6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21"/>
    </mc:Choice>
    <mc:Fallback>
      <p:transition spd="slow" advTm="21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8270815">
            <a:off x="10216663" y="3815817"/>
            <a:ext cx="1682091" cy="3788585"/>
            <a:chOff x="7800018" y="4114229"/>
            <a:chExt cx="1682091" cy="3788585"/>
          </a:xfrm>
        </p:grpSpPr>
        <p:sp>
          <p:nvSpPr>
            <p:cNvPr id="48" name="矩形 47"/>
            <p:cNvSpPr/>
            <p:nvPr/>
          </p:nvSpPr>
          <p:spPr>
            <a:xfrm rot="5400000">
              <a:off x="6891594" y="5579336"/>
              <a:ext cx="3492917" cy="5627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7855718" y="6126763"/>
              <a:ext cx="2690077" cy="5627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7082253" y="6622345"/>
              <a:ext cx="1998234" cy="5627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4764" y="57147"/>
            <a:ext cx="5888396" cy="914404"/>
            <a:chOff x="-4764" y="57147"/>
            <a:chExt cx="5888396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70" y="571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原型</a:t>
              </a:r>
              <a:endParaRPr lang="zh-CN" altLang="en-US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2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6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413F61-8101-480D-A4B5-C6325257C6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12"/>
          <a:stretch/>
        </p:blipFill>
        <p:spPr>
          <a:xfrm>
            <a:off x="252278" y="912316"/>
            <a:ext cx="2858759" cy="56362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05EF6C-0450-41F1-9BDD-F1DB2CE52D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2"/>
          <a:stretch/>
        </p:blipFill>
        <p:spPr>
          <a:xfrm>
            <a:off x="3599799" y="1075429"/>
            <a:ext cx="8465786" cy="5393841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39633258-9EFE-4F90-B5D7-B1D2B3507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8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0"/>
    </mc:Choice>
    <mc:Fallback>
      <p:transition spd="slow" advTm="22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8270815">
            <a:off x="10216663" y="3815817"/>
            <a:ext cx="1682091" cy="3788585"/>
            <a:chOff x="7800018" y="4114229"/>
            <a:chExt cx="1682091" cy="3788585"/>
          </a:xfrm>
        </p:grpSpPr>
        <p:sp>
          <p:nvSpPr>
            <p:cNvPr id="48" name="矩形 47"/>
            <p:cNvSpPr/>
            <p:nvPr/>
          </p:nvSpPr>
          <p:spPr>
            <a:xfrm rot="5400000">
              <a:off x="6891594" y="5579336"/>
              <a:ext cx="3492917" cy="5627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7855718" y="6126763"/>
              <a:ext cx="2690077" cy="5627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7082253" y="6622345"/>
              <a:ext cx="1998234" cy="5627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4764" y="57147"/>
            <a:ext cx="5888396" cy="914404"/>
            <a:chOff x="-4764" y="57147"/>
            <a:chExt cx="5888396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70" y="571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原型</a:t>
              </a:r>
              <a:endParaRPr lang="zh-CN" altLang="en-US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2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6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2BE765-F2DE-459F-9C33-51D2F104E5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36"/>
          <a:stretch/>
        </p:blipFill>
        <p:spPr>
          <a:xfrm>
            <a:off x="1717959" y="768337"/>
            <a:ext cx="9147114" cy="602577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BD26A56-90D0-4BCA-A7EE-11219F4B15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2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1"/>
    </mc:Choice>
    <mc:Fallback>
      <p:transition spd="slow" advTm="20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5969" b="-1419"/>
          <a:stretch>
            <a:fillRect/>
          </a:stretch>
        </p:blipFill>
        <p:spPr>
          <a:xfrm>
            <a:off x="11006845" y="4906366"/>
            <a:ext cx="2205013" cy="1994634"/>
          </a:xfrm>
          <a:custGeom>
            <a:avLst/>
            <a:gdLst>
              <a:gd name="connsiteX0" fmla="*/ 1674642 w 2205013"/>
              <a:gd name="connsiteY0" fmla="*/ 0 h 1994634"/>
              <a:gd name="connsiteX1" fmla="*/ 2205013 w 2205013"/>
              <a:gd name="connsiteY1" fmla="*/ 1994634 h 1994634"/>
              <a:gd name="connsiteX2" fmla="*/ 1089 w 2205013"/>
              <a:gd name="connsiteY2" fmla="*/ 1994634 h 1994634"/>
              <a:gd name="connsiteX3" fmla="*/ 0 w 2205013"/>
              <a:gd name="connsiteY3" fmla="*/ 1966756 h 1994634"/>
              <a:gd name="connsiteX4" fmla="*/ 1185654 w 2205013"/>
              <a:gd name="connsiteY4" fmla="*/ 1966756 h 1994634"/>
              <a:gd name="connsiteX5" fmla="*/ 1185654 w 2205013"/>
              <a:gd name="connsiteY5" fmla="*/ 223226 h 1994634"/>
              <a:gd name="connsiteX6" fmla="*/ 1674642 w 2205013"/>
              <a:gd name="connsiteY6" fmla="*/ 0 h 199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5013" h="1994634">
                <a:moveTo>
                  <a:pt x="1674642" y="0"/>
                </a:moveTo>
                <a:cubicBezTo>
                  <a:pt x="2023305" y="618115"/>
                  <a:pt x="2205013" y="1301490"/>
                  <a:pt x="2205013" y="1994634"/>
                </a:cubicBezTo>
                <a:lnTo>
                  <a:pt x="1089" y="1994634"/>
                </a:lnTo>
                <a:lnTo>
                  <a:pt x="0" y="1966756"/>
                </a:lnTo>
                <a:lnTo>
                  <a:pt x="1185654" y="1966756"/>
                </a:lnTo>
                <a:lnTo>
                  <a:pt x="1185654" y="223226"/>
                </a:lnTo>
                <a:lnTo>
                  <a:pt x="1674642" y="0"/>
                </a:lnTo>
                <a:close/>
              </a:path>
            </a:pathLst>
          </a:cu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184" b="-310"/>
          <a:stretch>
            <a:fillRect/>
          </a:stretch>
        </p:blipFill>
        <p:spPr>
          <a:xfrm>
            <a:off x="-771718" y="4948711"/>
            <a:ext cx="2108170" cy="1930367"/>
          </a:xfrm>
          <a:custGeom>
            <a:avLst/>
            <a:gdLst>
              <a:gd name="connsiteX0" fmla="*/ 290393 w 2108170"/>
              <a:gd name="connsiteY0" fmla="*/ 0 h 1930367"/>
              <a:gd name="connsiteX1" fmla="*/ 766954 w 2108170"/>
              <a:gd name="connsiteY1" fmla="*/ 205808 h 1930367"/>
              <a:gd name="connsiteX2" fmla="*/ 766954 w 2108170"/>
              <a:gd name="connsiteY2" fmla="*/ 1924412 h 1930367"/>
              <a:gd name="connsiteX3" fmla="*/ 2107306 w 2108170"/>
              <a:gd name="connsiteY3" fmla="*/ 1924412 h 1930367"/>
              <a:gd name="connsiteX4" fmla="*/ 2108170 w 2108170"/>
              <a:gd name="connsiteY4" fmla="*/ 1930367 h 1930367"/>
              <a:gd name="connsiteX5" fmla="*/ 18474 w 2108170"/>
              <a:gd name="connsiteY5" fmla="*/ 1923204 h 1930367"/>
              <a:gd name="connsiteX6" fmla="*/ 290393 w 2108170"/>
              <a:gd name="connsiteY6" fmla="*/ 0 h 19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8170" h="1930367">
                <a:moveTo>
                  <a:pt x="290393" y="0"/>
                </a:moveTo>
                <a:lnTo>
                  <a:pt x="766954" y="205808"/>
                </a:lnTo>
                <a:lnTo>
                  <a:pt x="766954" y="1924412"/>
                </a:lnTo>
                <a:lnTo>
                  <a:pt x="2107306" y="1924412"/>
                </a:lnTo>
                <a:lnTo>
                  <a:pt x="2108170" y="1930367"/>
                </a:lnTo>
                <a:lnTo>
                  <a:pt x="18474" y="1923204"/>
                </a:lnTo>
                <a:cubicBezTo>
                  <a:pt x="-43113" y="1257951"/>
                  <a:pt x="49720" y="601369"/>
                  <a:pt x="290393" y="0"/>
                </a:cubicBezTo>
                <a:close/>
              </a:path>
            </a:pathLst>
          </a:custGeom>
        </p:spPr>
      </p:pic>
      <p:sp>
        <p:nvSpPr>
          <p:cNvPr id="9" name="空心弧 8"/>
          <p:cNvSpPr/>
          <p:nvPr/>
        </p:nvSpPr>
        <p:spPr>
          <a:xfrm>
            <a:off x="3233582" y="3983875"/>
            <a:ext cx="5748250" cy="5748250"/>
          </a:xfrm>
          <a:prstGeom prst="blockArc">
            <a:avLst>
              <a:gd name="adj1" fmla="val 10800000"/>
              <a:gd name="adj2" fmla="val 0"/>
              <a:gd name="adj3" fmla="val 25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4764" y="57147"/>
            <a:ext cx="11377610" cy="1169551"/>
            <a:chOff x="-4764" y="57147"/>
            <a:chExt cx="11377610" cy="1169551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70" y="57147"/>
              <a:ext cx="1033267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API 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产品使用关键</a:t>
              </a:r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AI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或机器学习之</a:t>
              </a:r>
              <a:endParaRPr lang="en-US" altLang="zh-CN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egoe UI Black" panose="020B0A02040204020203" pitchFamily="34" charset="0"/>
              </a:endParaRPr>
            </a:p>
            <a:p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API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的输出入展示</a:t>
              </a:r>
              <a:endParaRPr lang="zh-CN" altLang="en-US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3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98971" y="4260935"/>
            <a:ext cx="5194058" cy="2597065"/>
          </a:xfrm>
          <a:custGeom>
            <a:avLst/>
            <a:gdLst>
              <a:gd name="connsiteX0" fmla="*/ 3461992 w 6921015"/>
              <a:gd name="connsiteY0" fmla="*/ 1 h 3460556"/>
              <a:gd name="connsiteX1" fmla="*/ 5192492 w 6921015"/>
              <a:gd name="connsiteY1" fmla="*/ 464586 h 3460556"/>
              <a:gd name="connsiteX2" fmla="*/ 6913627 w 6921015"/>
              <a:gd name="connsiteY2" fmla="*/ 3232754 h 3460556"/>
              <a:gd name="connsiteX3" fmla="*/ 6921015 w 6921015"/>
              <a:gd name="connsiteY3" fmla="*/ 3460556 h 3460556"/>
              <a:gd name="connsiteX4" fmla="*/ 3460555 w 6921015"/>
              <a:gd name="connsiteY4" fmla="*/ 3460556 h 3460556"/>
              <a:gd name="connsiteX5" fmla="*/ 0 w 6921015"/>
              <a:gd name="connsiteY5" fmla="*/ 3460556 h 3460556"/>
              <a:gd name="connsiteX6" fmla="*/ 1731107 w 6921015"/>
              <a:gd name="connsiteY6" fmla="*/ 463148 h 3460556"/>
              <a:gd name="connsiteX7" fmla="*/ 3461992 w 6921015"/>
              <a:gd name="connsiteY7" fmla="*/ 1 h 346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1015" h="3460556">
                <a:moveTo>
                  <a:pt x="3461992" y="1"/>
                </a:moveTo>
                <a:cubicBezTo>
                  <a:pt x="4059611" y="249"/>
                  <a:pt x="4657165" y="155120"/>
                  <a:pt x="5192492" y="464586"/>
                </a:cubicBezTo>
                <a:cubicBezTo>
                  <a:pt x="6196229" y="1044836"/>
                  <a:pt x="6838154" y="2085896"/>
                  <a:pt x="6913627" y="3232754"/>
                </a:cubicBezTo>
                <a:lnTo>
                  <a:pt x="6921015" y="3460556"/>
                </a:lnTo>
                <a:lnTo>
                  <a:pt x="3460555" y="3460556"/>
                </a:lnTo>
                <a:lnTo>
                  <a:pt x="0" y="3460556"/>
                </a:lnTo>
                <a:cubicBezTo>
                  <a:pt x="0" y="2223876"/>
                  <a:pt x="659940" y="1081192"/>
                  <a:pt x="1731107" y="463148"/>
                </a:cubicBezTo>
                <a:cubicBezTo>
                  <a:pt x="2266691" y="154127"/>
                  <a:pt x="2864374" y="-247"/>
                  <a:pt x="3461992" y="1"/>
                </a:cubicBezTo>
                <a:close/>
              </a:path>
            </a:pathLst>
          </a:custGeom>
          <a:ln w="69850">
            <a:noFill/>
          </a:ln>
        </p:spPr>
      </p:pic>
      <p:grpSp>
        <p:nvGrpSpPr>
          <p:cNvPr id="7" name="组合 6"/>
          <p:cNvGrpSpPr/>
          <p:nvPr/>
        </p:nvGrpSpPr>
        <p:grpSpPr>
          <a:xfrm rot="19911655">
            <a:off x="3981614" y="2821252"/>
            <a:ext cx="1244511" cy="1244511"/>
            <a:chOff x="5341143" y="1480823"/>
            <a:chExt cx="1509711" cy="1509711"/>
          </a:xfrm>
        </p:grpSpPr>
        <p:sp>
          <p:nvSpPr>
            <p:cNvPr id="5" name="泪滴形 4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 rot="17901949">
            <a:off x="2161165" y="4492064"/>
            <a:ext cx="1244511" cy="1244511"/>
            <a:chOff x="5341143" y="1480823"/>
            <a:chExt cx="1509711" cy="1509711"/>
          </a:xfrm>
        </p:grpSpPr>
        <p:sp>
          <p:nvSpPr>
            <p:cNvPr id="38" name="泪滴形 37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rot="2100000">
            <a:off x="7422872" y="3129759"/>
            <a:ext cx="1244511" cy="1244511"/>
            <a:chOff x="4569988" y="1250991"/>
            <a:chExt cx="1509711" cy="1509711"/>
          </a:xfrm>
        </p:grpSpPr>
        <p:sp>
          <p:nvSpPr>
            <p:cNvPr id="41" name="泪滴形 40"/>
            <p:cNvSpPr/>
            <p:nvPr/>
          </p:nvSpPr>
          <p:spPr>
            <a:xfrm rot="8067191">
              <a:off x="4569988" y="1250991"/>
              <a:ext cx="1509711" cy="1509711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636051" y="1320212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rot="3900000">
            <a:off x="8805174" y="4980500"/>
            <a:ext cx="1244511" cy="1244511"/>
            <a:chOff x="5341143" y="1480823"/>
            <a:chExt cx="1509711" cy="1509711"/>
          </a:xfrm>
        </p:grpSpPr>
        <p:sp>
          <p:nvSpPr>
            <p:cNvPr id="47" name="泪滴形 46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79330" y="1"/>
            <a:ext cx="4012671" cy="1925665"/>
          </a:xfrm>
          <a:custGeom>
            <a:avLst/>
            <a:gdLst>
              <a:gd name="connsiteX0" fmla="*/ 0 w 4012671"/>
              <a:gd name="connsiteY0" fmla="*/ 0 h 1925665"/>
              <a:gd name="connsiteX1" fmla="*/ 4012671 w 4012671"/>
              <a:gd name="connsiteY1" fmla="*/ 0 h 1925665"/>
              <a:gd name="connsiteX2" fmla="*/ 4012671 w 4012671"/>
              <a:gd name="connsiteY2" fmla="*/ 1925665 h 1925665"/>
              <a:gd name="connsiteX3" fmla="*/ 3841328 w 4012671"/>
              <a:gd name="connsiteY3" fmla="*/ 1713981 h 1925665"/>
              <a:gd name="connsiteX4" fmla="*/ 570158 w 4012671"/>
              <a:gd name="connsiteY4" fmla="*/ 92544 h 1925665"/>
              <a:gd name="connsiteX5" fmla="*/ 141654 w 4012671"/>
              <a:gd name="connsiteY5" fmla="*/ 17419 h 192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671" h="1925665">
                <a:moveTo>
                  <a:pt x="0" y="0"/>
                </a:moveTo>
                <a:lnTo>
                  <a:pt x="4012671" y="0"/>
                </a:lnTo>
                <a:lnTo>
                  <a:pt x="4012671" y="1925665"/>
                </a:lnTo>
                <a:lnTo>
                  <a:pt x="3841328" y="1713981"/>
                </a:lnTo>
                <a:cubicBezTo>
                  <a:pt x="3204450" y="1005213"/>
                  <a:pt x="2009426" y="382711"/>
                  <a:pt x="570158" y="92544"/>
                </a:cubicBezTo>
                <a:cubicBezTo>
                  <a:pt x="426231" y="63527"/>
                  <a:pt x="283268" y="38520"/>
                  <a:pt x="141654" y="17419"/>
                </a:cubicBezTo>
                <a:close/>
              </a:path>
            </a:pathLst>
          </a:custGeom>
          <a:noFill/>
          <a:ln w="57150">
            <a:noFill/>
          </a:ln>
        </p:spPr>
      </p:pic>
      <p:sp>
        <p:nvSpPr>
          <p:cNvPr id="56" name="矩形 55"/>
          <p:cNvSpPr/>
          <p:nvPr/>
        </p:nvSpPr>
        <p:spPr>
          <a:xfrm rot="16200000" flipV="1">
            <a:off x="2662680" y="2271681"/>
            <a:ext cx="981727" cy="10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3192994" y="1711234"/>
            <a:ext cx="267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百度语音识别</a:t>
            </a:r>
            <a:r>
              <a:rPr lang="en-US" altLang="zh-CN" sz="2400" b="1" dirty="0"/>
              <a:t>API</a:t>
            </a:r>
          </a:p>
          <a:p>
            <a:r>
              <a:rPr lang="zh-CN" altLang="en-US" sz="2400" dirty="0"/>
              <a:t>输入音频文件，输出文字。</a:t>
            </a:r>
          </a:p>
        </p:txBody>
      </p:sp>
      <p:sp>
        <p:nvSpPr>
          <p:cNvPr id="59" name="矩形 58"/>
          <p:cNvSpPr/>
          <p:nvPr/>
        </p:nvSpPr>
        <p:spPr>
          <a:xfrm rot="16200000" flipV="1">
            <a:off x="6519571" y="2261942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7057309" y="1694069"/>
            <a:ext cx="248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百度语音合成</a:t>
            </a:r>
            <a:r>
              <a:rPr lang="en-US" altLang="zh-CN" sz="2400" b="1" dirty="0"/>
              <a:t>API</a:t>
            </a:r>
          </a:p>
          <a:p>
            <a:r>
              <a:rPr lang="zh-CN" altLang="en-US" sz="2400" dirty="0"/>
              <a:t>输入文字，输出音频文件。</a:t>
            </a:r>
          </a:p>
        </p:txBody>
      </p:sp>
      <p:sp>
        <p:nvSpPr>
          <p:cNvPr id="61" name="矩形 60"/>
          <p:cNvSpPr/>
          <p:nvPr/>
        </p:nvSpPr>
        <p:spPr>
          <a:xfrm rot="16200000" flipV="1">
            <a:off x="-215626" y="3426629"/>
            <a:ext cx="981727" cy="10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328976" y="2866182"/>
            <a:ext cx="2673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百度驾驶行为分析</a:t>
            </a:r>
            <a:r>
              <a:rPr lang="en-US" altLang="zh-CN" sz="2400" b="1" dirty="0"/>
              <a:t>API</a:t>
            </a:r>
          </a:p>
          <a:p>
            <a:r>
              <a:rPr lang="zh-CN" altLang="en-US" sz="2400" dirty="0"/>
              <a:t>输入：司机驾驶图片，输出：数值。</a:t>
            </a:r>
          </a:p>
        </p:txBody>
      </p:sp>
      <p:sp>
        <p:nvSpPr>
          <p:cNvPr id="65" name="矩形 64"/>
          <p:cNvSpPr/>
          <p:nvPr/>
        </p:nvSpPr>
        <p:spPr>
          <a:xfrm rot="16200000" flipV="1">
            <a:off x="9314639" y="3927175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9852378" y="3359302"/>
            <a:ext cx="2159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高德驾驶路径规划</a:t>
            </a:r>
            <a:r>
              <a:rPr lang="en-US" altLang="zh-CN" sz="2400" b="1" dirty="0"/>
              <a:t>API</a:t>
            </a:r>
          </a:p>
          <a:p>
            <a:r>
              <a:rPr lang="zh-CN" altLang="en-US" sz="2400" dirty="0"/>
              <a:t>输入起点与终点即可得到最佳的路径规划</a:t>
            </a:r>
          </a:p>
        </p:txBody>
      </p:sp>
      <p:sp>
        <p:nvSpPr>
          <p:cNvPr id="69" name="空心弧 68"/>
          <p:cNvSpPr/>
          <p:nvPr/>
        </p:nvSpPr>
        <p:spPr>
          <a:xfrm>
            <a:off x="3483349" y="4246647"/>
            <a:ext cx="5224199" cy="5224199"/>
          </a:xfrm>
          <a:prstGeom prst="blockArc">
            <a:avLst>
              <a:gd name="adj1" fmla="val 19811786"/>
              <a:gd name="adj2" fmla="val 0"/>
              <a:gd name="adj3" fmla="val 25000"/>
            </a:avLst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空心弧 69"/>
          <p:cNvSpPr/>
          <p:nvPr/>
        </p:nvSpPr>
        <p:spPr>
          <a:xfrm rot="15602738">
            <a:off x="3485356" y="4261023"/>
            <a:ext cx="5224199" cy="5224199"/>
          </a:xfrm>
          <a:prstGeom prst="blockArc">
            <a:avLst>
              <a:gd name="adj1" fmla="val 18558115"/>
              <a:gd name="adj2" fmla="val 139842"/>
              <a:gd name="adj3" fmla="val 6022"/>
            </a:avLst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空心弧 70"/>
          <p:cNvSpPr/>
          <p:nvPr/>
        </p:nvSpPr>
        <p:spPr>
          <a:xfrm rot="21329912">
            <a:off x="3483348" y="4245900"/>
            <a:ext cx="5224199" cy="5224199"/>
          </a:xfrm>
          <a:prstGeom prst="blockArc">
            <a:avLst>
              <a:gd name="adj1" fmla="val 19811786"/>
              <a:gd name="adj2" fmla="val 19981889"/>
              <a:gd name="adj3" fmla="val 22269"/>
            </a:avLst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10909005" y="0"/>
            <a:ext cx="1282995" cy="1925666"/>
          </a:xfrm>
          <a:custGeom>
            <a:avLst/>
            <a:gdLst>
              <a:gd name="connsiteX0" fmla="*/ 0 w 1884318"/>
              <a:gd name="connsiteY0" fmla="*/ 0 h 1076807"/>
              <a:gd name="connsiteX1" fmla="*/ 1884318 w 1884318"/>
              <a:gd name="connsiteY1" fmla="*/ 0 h 1076807"/>
              <a:gd name="connsiteX2" fmla="*/ 1884318 w 1884318"/>
              <a:gd name="connsiteY2" fmla="*/ 1076807 h 1076807"/>
              <a:gd name="connsiteX3" fmla="*/ 1740416 w 1884318"/>
              <a:gd name="connsiteY3" fmla="*/ 911500 h 1076807"/>
              <a:gd name="connsiteX4" fmla="*/ 179963 w 1884318"/>
              <a:gd name="connsiteY4" fmla="*/ 47974 h 107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318" h="1076807">
                <a:moveTo>
                  <a:pt x="0" y="0"/>
                </a:moveTo>
                <a:lnTo>
                  <a:pt x="1884318" y="0"/>
                </a:lnTo>
                <a:lnTo>
                  <a:pt x="1884318" y="1076807"/>
                </a:lnTo>
                <a:lnTo>
                  <a:pt x="1740416" y="911500"/>
                </a:lnTo>
                <a:cubicBezTo>
                  <a:pt x="1382449" y="546845"/>
                  <a:pt x="838921" y="246067"/>
                  <a:pt x="179963" y="47974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直角三角形 83"/>
          <p:cNvSpPr/>
          <p:nvPr/>
        </p:nvSpPr>
        <p:spPr>
          <a:xfrm>
            <a:off x="0" y="6215063"/>
            <a:ext cx="3235427" cy="64293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直角三角形 84"/>
          <p:cNvSpPr/>
          <p:nvPr/>
        </p:nvSpPr>
        <p:spPr>
          <a:xfrm flipH="1">
            <a:off x="8981831" y="6215063"/>
            <a:ext cx="3217644" cy="64377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4290874" y="3140286"/>
            <a:ext cx="611729" cy="611729"/>
            <a:chOff x="11417301" y="2544763"/>
            <a:chExt cx="479425" cy="479425"/>
          </a:xfrm>
        </p:grpSpPr>
        <p:sp>
          <p:nvSpPr>
            <p:cNvPr id="87" name="Freeform 101"/>
            <p:cNvSpPr>
              <a:spLocks noEditPoints="1"/>
            </p:cNvSpPr>
            <p:nvPr/>
          </p:nvSpPr>
          <p:spPr bwMode="auto">
            <a:xfrm>
              <a:off x="11533188" y="2660650"/>
              <a:ext cx="363538" cy="363538"/>
            </a:xfrm>
            <a:custGeom>
              <a:avLst/>
              <a:gdLst>
                <a:gd name="T0" fmla="*/ 151 w 170"/>
                <a:gd name="T1" fmla="*/ 68 h 170"/>
                <a:gd name="T2" fmla="*/ 143 w 170"/>
                <a:gd name="T3" fmla="*/ 57 h 170"/>
                <a:gd name="T4" fmla="*/ 150 w 170"/>
                <a:gd name="T5" fmla="*/ 44 h 170"/>
                <a:gd name="T6" fmla="*/ 140 w 170"/>
                <a:gd name="T7" fmla="*/ 20 h 170"/>
                <a:gd name="T8" fmla="*/ 125 w 170"/>
                <a:gd name="T9" fmla="*/ 20 h 170"/>
                <a:gd name="T10" fmla="*/ 116 w 170"/>
                <a:gd name="T11" fmla="*/ 28 h 170"/>
                <a:gd name="T12" fmla="*/ 106 w 170"/>
                <a:gd name="T13" fmla="*/ 24 h 170"/>
                <a:gd name="T14" fmla="*/ 102 w 170"/>
                <a:gd name="T15" fmla="*/ 10 h 170"/>
                <a:gd name="T16" fmla="*/ 78 w 170"/>
                <a:gd name="T17" fmla="*/ 0 h 170"/>
                <a:gd name="T18" fmla="*/ 68 w 170"/>
                <a:gd name="T19" fmla="*/ 19 h 170"/>
                <a:gd name="T20" fmla="*/ 57 w 170"/>
                <a:gd name="T21" fmla="*/ 27 h 170"/>
                <a:gd name="T22" fmla="*/ 50 w 170"/>
                <a:gd name="T23" fmla="*/ 26 h 170"/>
                <a:gd name="T24" fmla="*/ 37 w 170"/>
                <a:gd name="T25" fmla="*/ 17 h 170"/>
                <a:gd name="T26" fmla="*/ 20 w 170"/>
                <a:gd name="T27" fmla="*/ 30 h 170"/>
                <a:gd name="T28" fmla="*/ 20 w 170"/>
                <a:gd name="T29" fmla="*/ 44 h 170"/>
                <a:gd name="T30" fmla="*/ 27 w 170"/>
                <a:gd name="T31" fmla="*/ 57 h 170"/>
                <a:gd name="T32" fmla="*/ 19 w 170"/>
                <a:gd name="T33" fmla="*/ 68 h 170"/>
                <a:gd name="T34" fmla="*/ 0 w 170"/>
                <a:gd name="T35" fmla="*/ 78 h 170"/>
                <a:gd name="T36" fmla="*/ 11 w 170"/>
                <a:gd name="T37" fmla="*/ 102 h 170"/>
                <a:gd name="T38" fmla="*/ 24 w 170"/>
                <a:gd name="T39" fmla="*/ 106 h 170"/>
                <a:gd name="T40" fmla="*/ 26 w 170"/>
                <a:gd name="T41" fmla="*/ 120 h 170"/>
                <a:gd name="T42" fmla="*/ 20 w 170"/>
                <a:gd name="T43" fmla="*/ 140 h 170"/>
                <a:gd name="T44" fmla="*/ 37 w 170"/>
                <a:gd name="T45" fmla="*/ 153 h 170"/>
                <a:gd name="T46" fmla="*/ 50 w 170"/>
                <a:gd name="T47" fmla="*/ 144 h 170"/>
                <a:gd name="T48" fmla="*/ 57 w 170"/>
                <a:gd name="T49" fmla="*/ 143 h 170"/>
                <a:gd name="T50" fmla="*/ 68 w 170"/>
                <a:gd name="T51" fmla="*/ 151 h 170"/>
                <a:gd name="T52" fmla="*/ 78 w 170"/>
                <a:gd name="T53" fmla="*/ 170 h 170"/>
                <a:gd name="T54" fmla="*/ 102 w 170"/>
                <a:gd name="T55" fmla="*/ 159 h 170"/>
                <a:gd name="T56" fmla="*/ 106 w 170"/>
                <a:gd name="T57" fmla="*/ 146 h 170"/>
                <a:gd name="T58" fmla="*/ 116 w 170"/>
                <a:gd name="T59" fmla="*/ 142 h 170"/>
                <a:gd name="T60" fmla="*/ 125 w 170"/>
                <a:gd name="T61" fmla="*/ 149 h 170"/>
                <a:gd name="T62" fmla="*/ 140 w 170"/>
                <a:gd name="T63" fmla="*/ 149 h 170"/>
                <a:gd name="T64" fmla="*/ 150 w 170"/>
                <a:gd name="T65" fmla="*/ 125 h 170"/>
                <a:gd name="T66" fmla="*/ 143 w 170"/>
                <a:gd name="T67" fmla="*/ 113 h 170"/>
                <a:gd name="T68" fmla="*/ 151 w 170"/>
                <a:gd name="T69" fmla="*/ 102 h 170"/>
                <a:gd name="T70" fmla="*/ 170 w 170"/>
                <a:gd name="T71" fmla="*/ 92 h 170"/>
                <a:gd name="T72" fmla="*/ 159 w 170"/>
                <a:gd name="T73" fmla="*/ 68 h 170"/>
                <a:gd name="T74" fmla="*/ 85 w 170"/>
                <a:gd name="T75" fmla="*/ 115 h 170"/>
                <a:gd name="T76" fmla="*/ 85 w 170"/>
                <a:gd name="T77" fmla="*/ 5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0" h="170">
                  <a:moveTo>
                    <a:pt x="159" y="68"/>
                  </a:moveTo>
                  <a:cubicBezTo>
                    <a:pt x="151" y="68"/>
                    <a:pt x="151" y="68"/>
                    <a:pt x="151" y="68"/>
                  </a:cubicBezTo>
                  <a:cubicBezTo>
                    <a:pt x="149" y="68"/>
                    <a:pt x="146" y="66"/>
                    <a:pt x="146" y="64"/>
                  </a:cubicBezTo>
                  <a:cubicBezTo>
                    <a:pt x="145" y="61"/>
                    <a:pt x="144" y="59"/>
                    <a:pt x="143" y="57"/>
                  </a:cubicBezTo>
                  <a:cubicBezTo>
                    <a:pt x="142" y="55"/>
                    <a:pt x="142" y="52"/>
                    <a:pt x="144" y="50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4" y="40"/>
                    <a:pt x="154" y="34"/>
                    <a:pt x="150" y="30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8" y="18"/>
                    <a:pt x="136" y="17"/>
                    <a:pt x="133" y="17"/>
                  </a:cubicBezTo>
                  <a:cubicBezTo>
                    <a:pt x="130" y="17"/>
                    <a:pt x="127" y="18"/>
                    <a:pt x="125" y="20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9" y="27"/>
                    <a:pt x="117" y="28"/>
                    <a:pt x="116" y="28"/>
                  </a:cubicBezTo>
                  <a:cubicBezTo>
                    <a:pt x="115" y="28"/>
                    <a:pt x="114" y="27"/>
                    <a:pt x="113" y="27"/>
                  </a:cubicBezTo>
                  <a:cubicBezTo>
                    <a:pt x="111" y="26"/>
                    <a:pt x="108" y="25"/>
                    <a:pt x="106" y="24"/>
                  </a:cubicBezTo>
                  <a:cubicBezTo>
                    <a:pt x="104" y="23"/>
                    <a:pt x="102" y="21"/>
                    <a:pt x="102" y="1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5"/>
                    <a:pt x="97" y="0"/>
                    <a:pt x="9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3" y="0"/>
                    <a:pt x="68" y="5"/>
                    <a:pt x="68" y="10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21"/>
                    <a:pt x="66" y="23"/>
                    <a:pt x="64" y="24"/>
                  </a:cubicBezTo>
                  <a:cubicBezTo>
                    <a:pt x="61" y="25"/>
                    <a:pt x="59" y="26"/>
                    <a:pt x="57" y="27"/>
                  </a:cubicBezTo>
                  <a:cubicBezTo>
                    <a:pt x="56" y="27"/>
                    <a:pt x="55" y="28"/>
                    <a:pt x="54" y="28"/>
                  </a:cubicBezTo>
                  <a:cubicBezTo>
                    <a:pt x="53" y="28"/>
                    <a:pt x="51" y="27"/>
                    <a:pt x="50" y="26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18"/>
                    <a:pt x="40" y="17"/>
                    <a:pt x="37" y="17"/>
                  </a:cubicBezTo>
                  <a:cubicBezTo>
                    <a:pt x="34" y="17"/>
                    <a:pt x="32" y="18"/>
                    <a:pt x="30" y="2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8" y="32"/>
                    <a:pt x="17" y="34"/>
                    <a:pt x="17" y="37"/>
                  </a:cubicBezTo>
                  <a:cubicBezTo>
                    <a:pt x="17" y="40"/>
                    <a:pt x="18" y="42"/>
                    <a:pt x="20" y="4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2"/>
                    <a:pt x="28" y="55"/>
                    <a:pt x="27" y="57"/>
                  </a:cubicBezTo>
                  <a:cubicBezTo>
                    <a:pt x="26" y="59"/>
                    <a:pt x="25" y="61"/>
                    <a:pt x="24" y="64"/>
                  </a:cubicBezTo>
                  <a:cubicBezTo>
                    <a:pt x="23" y="66"/>
                    <a:pt x="21" y="68"/>
                    <a:pt x="19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5" y="68"/>
                    <a:pt x="0" y="73"/>
                    <a:pt x="0" y="7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5" y="102"/>
                    <a:pt x="11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1" y="102"/>
                    <a:pt x="23" y="104"/>
                    <a:pt x="24" y="106"/>
                  </a:cubicBezTo>
                  <a:cubicBezTo>
                    <a:pt x="25" y="108"/>
                    <a:pt x="26" y="111"/>
                    <a:pt x="27" y="113"/>
                  </a:cubicBezTo>
                  <a:cubicBezTo>
                    <a:pt x="28" y="115"/>
                    <a:pt x="28" y="118"/>
                    <a:pt x="26" y="120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6" y="129"/>
                    <a:pt x="16" y="136"/>
                    <a:pt x="20" y="140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2" y="151"/>
                    <a:pt x="34" y="153"/>
                    <a:pt x="37" y="153"/>
                  </a:cubicBezTo>
                  <a:cubicBezTo>
                    <a:pt x="40" y="153"/>
                    <a:pt x="42" y="151"/>
                    <a:pt x="44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1" y="143"/>
                    <a:pt x="53" y="142"/>
                    <a:pt x="54" y="142"/>
                  </a:cubicBezTo>
                  <a:cubicBezTo>
                    <a:pt x="55" y="142"/>
                    <a:pt x="56" y="142"/>
                    <a:pt x="57" y="143"/>
                  </a:cubicBezTo>
                  <a:cubicBezTo>
                    <a:pt x="59" y="144"/>
                    <a:pt x="61" y="145"/>
                    <a:pt x="64" y="146"/>
                  </a:cubicBezTo>
                  <a:cubicBezTo>
                    <a:pt x="66" y="146"/>
                    <a:pt x="68" y="149"/>
                    <a:pt x="68" y="151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65"/>
                    <a:pt x="73" y="170"/>
                    <a:pt x="78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7" y="170"/>
                    <a:pt x="102" y="165"/>
                    <a:pt x="102" y="159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49"/>
                    <a:pt x="104" y="146"/>
                    <a:pt x="106" y="146"/>
                  </a:cubicBezTo>
                  <a:cubicBezTo>
                    <a:pt x="108" y="145"/>
                    <a:pt x="111" y="144"/>
                    <a:pt x="113" y="143"/>
                  </a:cubicBezTo>
                  <a:cubicBezTo>
                    <a:pt x="114" y="142"/>
                    <a:pt x="115" y="142"/>
                    <a:pt x="116" y="142"/>
                  </a:cubicBezTo>
                  <a:cubicBezTo>
                    <a:pt x="117" y="142"/>
                    <a:pt x="119" y="143"/>
                    <a:pt x="120" y="144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7" y="151"/>
                    <a:pt x="130" y="153"/>
                    <a:pt x="133" y="153"/>
                  </a:cubicBezTo>
                  <a:cubicBezTo>
                    <a:pt x="136" y="153"/>
                    <a:pt x="138" y="151"/>
                    <a:pt x="140" y="149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4" y="136"/>
                    <a:pt x="154" y="129"/>
                    <a:pt x="150" y="125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2" y="118"/>
                    <a:pt x="142" y="115"/>
                    <a:pt x="143" y="113"/>
                  </a:cubicBezTo>
                  <a:cubicBezTo>
                    <a:pt x="144" y="111"/>
                    <a:pt x="145" y="108"/>
                    <a:pt x="146" y="106"/>
                  </a:cubicBezTo>
                  <a:cubicBezTo>
                    <a:pt x="146" y="104"/>
                    <a:pt x="149" y="102"/>
                    <a:pt x="151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5" y="102"/>
                    <a:pt x="170" y="97"/>
                    <a:pt x="170" y="92"/>
                  </a:cubicBezTo>
                  <a:cubicBezTo>
                    <a:pt x="170" y="78"/>
                    <a:pt x="170" y="78"/>
                    <a:pt x="170" y="78"/>
                  </a:cubicBezTo>
                  <a:cubicBezTo>
                    <a:pt x="170" y="73"/>
                    <a:pt x="165" y="68"/>
                    <a:pt x="159" y="68"/>
                  </a:cubicBezTo>
                  <a:moveTo>
                    <a:pt x="115" y="85"/>
                  </a:moveTo>
                  <a:cubicBezTo>
                    <a:pt x="115" y="102"/>
                    <a:pt x="102" y="115"/>
                    <a:pt x="85" y="115"/>
                  </a:cubicBezTo>
                  <a:cubicBezTo>
                    <a:pt x="68" y="115"/>
                    <a:pt x="55" y="102"/>
                    <a:pt x="55" y="85"/>
                  </a:cubicBezTo>
                  <a:cubicBezTo>
                    <a:pt x="55" y="68"/>
                    <a:pt x="68" y="54"/>
                    <a:pt x="85" y="54"/>
                  </a:cubicBezTo>
                  <a:cubicBezTo>
                    <a:pt x="102" y="54"/>
                    <a:pt x="115" y="68"/>
                    <a:pt x="115" y="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02"/>
            <p:cNvSpPr>
              <a:spLocks noEditPoints="1"/>
            </p:cNvSpPr>
            <p:nvPr/>
          </p:nvSpPr>
          <p:spPr bwMode="auto">
            <a:xfrm>
              <a:off x="11417301" y="2544763"/>
              <a:ext cx="188913" cy="187325"/>
            </a:xfrm>
            <a:custGeom>
              <a:avLst/>
              <a:gdLst>
                <a:gd name="T0" fmla="*/ 77 w 88"/>
                <a:gd name="T1" fmla="*/ 54 h 88"/>
                <a:gd name="T2" fmla="*/ 88 w 88"/>
                <a:gd name="T3" fmla="*/ 47 h 88"/>
                <a:gd name="T4" fmla="*/ 81 w 88"/>
                <a:gd name="T5" fmla="*/ 34 h 88"/>
                <a:gd name="T6" fmla="*/ 76 w 88"/>
                <a:gd name="T7" fmla="*/ 33 h 88"/>
                <a:gd name="T8" fmla="*/ 75 w 88"/>
                <a:gd name="T9" fmla="*/ 28 h 88"/>
                <a:gd name="T10" fmla="*/ 78 w 88"/>
                <a:gd name="T11" fmla="*/ 15 h 88"/>
                <a:gd name="T12" fmla="*/ 68 w 88"/>
                <a:gd name="T13" fmla="*/ 8 h 88"/>
                <a:gd name="T14" fmla="*/ 60 w 88"/>
                <a:gd name="T15" fmla="*/ 13 h 88"/>
                <a:gd name="T16" fmla="*/ 59 w 88"/>
                <a:gd name="T17" fmla="*/ 13 h 88"/>
                <a:gd name="T18" fmla="*/ 54 w 88"/>
                <a:gd name="T19" fmla="*/ 11 h 88"/>
                <a:gd name="T20" fmla="*/ 47 w 88"/>
                <a:gd name="T21" fmla="*/ 0 h 88"/>
                <a:gd name="T22" fmla="*/ 34 w 88"/>
                <a:gd name="T23" fmla="*/ 7 h 88"/>
                <a:gd name="T24" fmla="*/ 33 w 88"/>
                <a:gd name="T25" fmla="*/ 12 h 88"/>
                <a:gd name="T26" fmla="*/ 29 w 88"/>
                <a:gd name="T27" fmla="*/ 14 h 88"/>
                <a:gd name="T28" fmla="*/ 25 w 88"/>
                <a:gd name="T29" fmla="*/ 11 h 88"/>
                <a:gd name="T30" fmla="*/ 15 w 88"/>
                <a:gd name="T31" fmla="*/ 11 h 88"/>
                <a:gd name="T32" fmla="*/ 11 w 88"/>
                <a:gd name="T33" fmla="*/ 25 h 88"/>
                <a:gd name="T34" fmla="*/ 14 w 88"/>
                <a:gd name="T35" fmla="*/ 29 h 88"/>
                <a:gd name="T36" fmla="*/ 11 w 88"/>
                <a:gd name="T37" fmla="*/ 34 h 88"/>
                <a:gd name="T38" fmla="*/ 0 w 88"/>
                <a:gd name="T39" fmla="*/ 41 h 88"/>
                <a:gd name="T40" fmla="*/ 7 w 88"/>
                <a:gd name="T41" fmla="*/ 54 h 88"/>
                <a:gd name="T42" fmla="*/ 12 w 88"/>
                <a:gd name="T43" fmla="*/ 55 h 88"/>
                <a:gd name="T44" fmla="*/ 13 w 88"/>
                <a:gd name="T45" fmla="*/ 60 h 88"/>
                <a:gd name="T46" fmla="*/ 9 w 88"/>
                <a:gd name="T47" fmla="*/ 68 h 88"/>
                <a:gd name="T48" fmla="*/ 15 w 88"/>
                <a:gd name="T49" fmla="*/ 78 h 88"/>
                <a:gd name="T50" fmla="*/ 25 w 88"/>
                <a:gd name="T51" fmla="*/ 78 h 88"/>
                <a:gd name="T52" fmla="*/ 29 w 88"/>
                <a:gd name="T53" fmla="*/ 74 h 88"/>
                <a:gd name="T54" fmla="*/ 33 w 88"/>
                <a:gd name="T55" fmla="*/ 76 h 88"/>
                <a:gd name="T56" fmla="*/ 34 w 88"/>
                <a:gd name="T57" fmla="*/ 81 h 88"/>
                <a:gd name="T58" fmla="*/ 47 w 88"/>
                <a:gd name="T59" fmla="*/ 88 h 88"/>
                <a:gd name="T60" fmla="*/ 54 w 88"/>
                <a:gd name="T61" fmla="*/ 77 h 88"/>
                <a:gd name="T62" fmla="*/ 59 w 88"/>
                <a:gd name="T63" fmla="*/ 75 h 88"/>
                <a:gd name="T64" fmla="*/ 60 w 88"/>
                <a:gd name="T65" fmla="*/ 75 h 88"/>
                <a:gd name="T66" fmla="*/ 68 w 88"/>
                <a:gd name="T67" fmla="*/ 80 h 88"/>
                <a:gd name="T68" fmla="*/ 78 w 88"/>
                <a:gd name="T69" fmla="*/ 73 h 88"/>
                <a:gd name="T70" fmla="*/ 75 w 88"/>
                <a:gd name="T71" fmla="*/ 60 h 88"/>
                <a:gd name="T72" fmla="*/ 76 w 88"/>
                <a:gd name="T73" fmla="*/ 55 h 88"/>
                <a:gd name="T74" fmla="*/ 44 w 88"/>
                <a:gd name="T75" fmla="*/ 58 h 88"/>
                <a:gd name="T76" fmla="*/ 44 w 88"/>
                <a:gd name="T77" fmla="*/ 3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6" y="55"/>
                  </a:moveTo>
                  <a:cubicBezTo>
                    <a:pt x="76" y="55"/>
                    <a:pt x="77" y="54"/>
                    <a:pt x="77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5" y="54"/>
                    <a:pt x="88" y="51"/>
                    <a:pt x="88" y="47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37"/>
                    <a:pt x="85" y="34"/>
                    <a:pt x="81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6" y="33"/>
                    <a:pt x="76" y="33"/>
                  </a:cubicBezTo>
                  <a:cubicBezTo>
                    <a:pt x="76" y="32"/>
                    <a:pt x="75" y="30"/>
                    <a:pt x="75" y="29"/>
                  </a:cubicBezTo>
                  <a:cubicBezTo>
                    <a:pt x="74" y="29"/>
                    <a:pt x="75" y="28"/>
                    <a:pt x="75" y="28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0" y="22"/>
                    <a:pt x="80" y="18"/>
                    <a:pt x="78" y="1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2" y="9"/>
                    <a:pt x="70" y="8"/>
                    <a:pt x="68" y="8"/>
                  </a:cubicBezTo>
                  <a:cubicBezTo>
                    <a:pt x="66" y="8"/>
                    <a:pt x="64" y="9"/>
                    <a:pt x="63" y="11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60" y="14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8" y="13"/>
                    <a:pt x="56" y="12"/>
                    <a:pt x="55" y="12"/>
                  </a:cubicBezTo>
                  <a:cubicBezTo>
                    <a:pt x="55" y="12"/>
                    <a:pt x="54" y="11"/>
                    <a:pt x="54" y="1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4" y="3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3" y="12"/>
                    <a:pt x="33" y="12"/>
                  </a:cubicBezTo>
                  <a:cubicBezTo>
                    <a:pt x="32" y="12"/>
                    <a:pt x="31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9"/>
                    <a:pt x="22" y="8"/>
                    <a:pt x="20" y="8"/>
                  </a:cubicBezTo>
                  <a:cubicBezTo>
                    <a:pt x="18" y="8"/>
                    <a:pt x="17" y="9"/>
                    <a:pt x="15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8" y="18"/>
                    <a:pt x="8" y="22"/>
                    <a:pt x="11" y="2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3" y="30"/>
                    <a:pt x="13" y="32"/>
                    <a:pt x="12" y="33"/>
                  </a:cubicBezTo>
                  <a:cubicBezTo>
                    <a:pt x="12" y="33"/>
                    <a:pt x="11" y="34"/>
                    <a:pt x="11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4"/>
                    <a:pt x="0" y="37"/>
                    <a:pt x="0" y="4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2" y="55"/>
                    <a:pt x="12" y="55"/>
                  </a:cubicBezTo>
                  <a:cubicBezTo>
                    <a:pt x="13" y="56"/>
                    <a:pt x="13" y="58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9" y="64"/>
                    <a:pt x="9" y="66"/>
                    <a:pt x="9" y="68"/>
                  </a:cubicBezTo>
                  <a:cubicBezTo>
                    <a:pt x="9" y="70"/>
                    <a:pt x="9" y="72"/>
                    <a:pt x="11" y="73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7" y="79"/>
                    <a:pt x="18" y="80"/>
                    <a:pt x="20" y="80"/>
                  </a:cubicBezTo>
                  <a:cubicBezTo>
                    <a:pt x="22" y="80"/>
                    <a:pt x="24" y="79"/>
                    <a:pt x="25" y="78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5"/>
                    <a:pt x="28" y="74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5"/>
                    <a:pt x="32" y="76"/>
                    <a:pt x="33" y="76"/>
                  </a:cubicBezTo>
                  <a:cubicBezTo>
                    <a:pt x="33" y="76"/>
                    <a:pt x="34" y="77"/>
                    <a:pt x="34" y="77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5"/>
                    <a:pt x="37" y="88"/>
                    <a:pt x="41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51" y="88"/>
                    <a:pt x="54" y="85"/>
                    <a:pt x="54" y="81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5" y="76"/>
                    <a:pt x="55" y="76"/>
                  </a:cubicBezTo>
                  <a:cubicBezTo>
                    <a:pt x="56" y="76"/>
                    <a:pt x="58" y="75"/>
                    <a:pt x="59" y="75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5"/>
                    <a:pt x="60" y="7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4" y="79"/>
                    <a:pt x="66" y="80"/>
                    <a:pt x="68" y="80"/>
                  </a:cubicBezTo>
                  <a:cubicBezTo>
                    <a:pt x="70" y="80"/>
                    <a:pt x="72" y="79"/>
                    <a:pt x="73" y="78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0" y="70"/>
                    <a:pt x="80" y="66"/>
                    <a:pt x="78" y="63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74" y="59"/>
                    <a:pt x="75" y="59"/>
                  </a:cubicBezTo>
                  <a:cubicBezTo>
                    <a:pt x="75" y="58"/>
                    <a:pt x="76" y="56"/>
                    <a:pt x="76" y="55"/>
                  </a:cubicBezTo>
                  <a:close/>
                  <a:moveTo>
                    <a:pt x="58" y="44"/>
                  </a:moveTo>
                  <a:cubicBezTo>
                    <a:pt x="58" y="51"/>
                    <a:pt x="52" y="58"/>
                    <a:pt x="44" y="58"/>
                  </a:cubicBezTo>
                  <a:cubicBezTo>
                    <a:pt x="37" y="58"/>
                    <a:pt x="31" y="51"/>
                    <a:pt x="31" y="44"/>
                  </a:cubicBezTo>
                  <a:cubicBezTo>
                    <a:pt x="31" y="37"/>
                    <a:pt x="37" y="31"/>
                    <a:pt x="44" y="31"/>
                  </a:cubicBezTo>
                  <a:cubicBezTo>
                    <a:pt x="52" y="31"/>
                    <a:pt x="58" y="37"/>
                    <a:pt x="58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矩形 88"/>
          <p:cNvSpPr/>
          <p:nvPr/>
        </p:nvSpPr>
        <p:spPr>
          <a:xfrm>
            <a:off x="2555598" y="4630223"/>
            <a:ext cx="5405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5400" dirty="0">
                <a:solidFill>
                  <a:schemeClr val="bg1"/>
                </a:solidFill>
              </a:rPr>
              <a:t>$</a:t>
            </a:r>
          </a:p>
        </p:txBody>
      </p:sp>
      <p:sp>
        <p:nvSpPr>
          <p:cNvPr id="90" name="Freeform 77"/>
          <p:cNvSpPr>
            <a:spLocks noEditPoints="1"/>
          </p:cNvSpPr>
          <p:nvPr/>
        </p:nvSpPr>
        <p:spPr bwMode="auto">
          <a:xfrm>
            <a:off x="7709323" y="3506273"/>
            <a:ext cx="609614" cy="589350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9148406" y="5287902"/>
            <a:ext cx="590906" cy="594698"/>
            <a:chOff x="4554542" y="4102100"/>
            <a:chExt cx="495296" cy="498474"/>
          </a:xfrm>
        </p:grpSpPr>
        <p:sp>
          <p:nvSpPr>
            <p:cNvPr id="97" name="Freeform 90"/>
            <p:cNvSpPr>
              <a:spLocks/>
            </p:cNvSpPr>
            <p:nvPr/>
          </p:nvSpPr>
          <p:spPr bwMode="auto">
            <a:xfrm>
              <a:off x="4554542" y="4154486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5466C1D-AF8D-4B12-B5CE-0A1A4A1EB9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5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25"/>
    </mc:Choice>
    <mc:Fallback>
      <p:transition spd="slow" advTm="21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0086" y="6089650"/>
            <a:ext cx="3886905" cy="115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8121740" y="602219"/>
            <a:ext cx="5084620" cy="7422945"/>
            <a:chOff x="8151721" y="291298"/>
            <a:chExt cx="5084620" cy="7422945"/>
          </a:xfrm>
        </p:grpSpPr>
        <p:sp>
          <p:nvSpPr>
            <p:cNvPr id="35" name="矩形 34"/>
            <p:cNvSpPr/>
            <p:nvPr/>
          </p:nvSpPr>
          <p:spPr>
            <a:xfrm rot="2678193">
              <a:off x="9296158" y="4145726"/>
              <a:ext cx="3940183" cy="326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2735885">
              <a:off x="8151721" y="6380118"/>
              <a:ext cx="1334125" cy="133412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2575587">
              <a:off x="10909034" y="485869"/>
              <a:ext cx="714427" cy="714427"/>
            </a:xfrm>
            <a:prstGeom prst="rect">
              <a:avLst/>
            </a:prstGeom>
            <a:solidFill>
              <a:schemeClr val="accent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2575587">
              <a:off x="10274728" y="291298"/>
              <a:ext cx="178029" cy="17802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751" y="61432"/>
            <a:ext cx="6331244" cy="914404"/>
            <a:chOff x="-4764" y="57147"/>
            <a:chExt cx="6331244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69" y="57147"/>
              <a:ext cx="528631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百度驾驶行为分析</a:t>
              </a:r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API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分析</a:t>
              </a:r>
              <a:endParaRPr lang="zh-CN" altLang="en-US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9CFA55B-4EA7-4C3D-8B36-24B5CFC183C6}"/>
              </a:ext>
            </a:extLst>
          </p:cNvPr>
          <p:cNvSpPr txBox="1"/>
          <p:nvPr/>
        </p:nvSpPr>
        <p:spPr>
          <a:xfrm>
            <a:off x="146769" y="47149"/>
            <a:ext cx="332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CB0736-AA29-41C6-8E5F-50C320427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" y="778097"/>
            <a:ext cx="6567177" cy="3905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9CF4A1-2FDD-491E-B131-E692A572A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39" y="3807342"/>
            <a:ext cx="6520726" cy="2989226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DF78F903-2E3E-4FAF-968D-F4146DA9C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2"/>
    </mc:Choice>
    <mc:Fallback>
      <p:transition spd="slow" advTm="20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0086" y="6089650"/>
            <a:ext cx="3886905" cy="115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8121740" y="602219"/>
            <a:ext cx="5084620" cy="7422945"/>
            <a:chOff x="8151721" y="291298"/>
            <a:chExt cx="5084620" cy="7422945"/>
          </a:xfrm>
        </p:grpSpPr>
        <p:sp>
          <p:nvSpPr>
            <p:cNvPr id="35" name="矩形 34"/>
            <p:cNvSpPr/>
            <p:nvPr/>
          </p:nvSpPr>
          <p:spPr>
            <a:xfrm rot="2678193">
              <a:off x="9296158" y="4145726"/>
              <a:ext cx="3940183" cy="326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2735885">
              <a:off x="8151721" y="6380118"/>
              <a:ext cx="1334125" cy="133412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2575587">
              <a:off x="10909034" y="485869"/>
              <a:ext cx="714427" cy="714427"/>
            </a:xfrm>
            <a:prstGeom prst="rect">
              <a:avLst/>
            </a:prstGeom>
            <a:solidFill>
              <a:schemeClr val="accent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2575587">
              <a:off x="10274728" y="291298"/>
              <a:ext cx="178029" cy="17802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751" y="61432"/>
            <a:ext cx="6331244" cy="914404"/>
            <a:chOff x="-4764" y="57147"/>
            <a:chExt cx="6331244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69" y="57147"/>
              <a:ext cx="528631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百度驾驶行为分析</a:t>
              </a:r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API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分析</a:t>
              </a:r>
              <a:endParaRPr lang="zh-CN" altLang="en-US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39" name="文本框 38"/>
          <p:cNvSpPr txBox="1"/>
          <p:nvPr/>
        </p:nvSpPr>
        <p:spPr>
          <a:xfrm>
            <a:off x="674124" y="1823510"/>
            <a:ext cx="6902813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定价：按调用量计费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车载司机场景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具有发展性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不够全面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还应考虑闭眼时长、吃东西等方面的危险驾驶行为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9CFA55B-4EA7-4C3D-8B36-24B5CFC183C6}"/>
              </a:ext>
            </a:extLst>
          </p:cNvPr>
          <p:cNvSpPr txBox="1"/>
          <p:nvPr/>
        </p:nvSpPr>
        <p:spPr>
          <a:xfrm>
            <a:off x="146769" y="47149"/>
            <a:ext cx="332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D2673D-FB85-454C-A598-1F40E4198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54" y="1823510"/>
            <a:ext cx="3607125" cy="3063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883BFF-BDAF-44FC-B96A-544F988B7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20" y="1858511"/>
            <a:ext cx="4098998" cy="30634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FF127A-B2A3-4829-A619-7AA03354BCE1}"/>
              </a:ext>
            </a:extLst>
          </p:cNvPr>
          <p:cNvSpPr txBox="1"/>
          <p:nvPr/>
        </p:nvSpPr>
        <p:spPr>
          <a:xfrm>
            <a:off x="5657418" y="1332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次数包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545E3C-5953-4FA3-B754-39475B3A0560}"/>
              </a:ext>
            </a:extLst>
          </p:cNvPr>
          <p:cNvSpPr txBox="1"/>
          <p:nvPr/>
        </p:nvSpPr>
        <p:spPr>
          <a:xfrm>
            <a:off x="9095872" y="133253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按调用量后负费</a:t>
            </a:r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970A88F3-99A9-4B43-A2A6-9CD8BF5BA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5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22"/>
    </mc:Choice>
    <mc:Fallback>
      <p:transition spd="slow" advTm="2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4764" y="57147"/>
            <a:ext cx="8143552" cy="914404"/>
            <a:chOff x="-4764" y="57147"/>
            <a:chExt cx="8143552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70" y="57147"/>
              <a:ext cx="70986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语音识别</a:t>
              </a:r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API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分析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3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10162" y="1"/>
            <a:ext cx="1413135" cy="706385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25991" y="1"/>
            <a:ext cx="2566009" cy="3074138"/>
          </a:xfrm>
          <a:custGeom>
            <a:avLst/>
            <a:gdLst>
              <a:gd name="connsiteX0" fmla="*/ 468300 w 2566009"/>
              <a:gd name="connsiteY0" fmla="*/ 0 h 3074138"/>
              <a:gd name="connsiteX1" fmla="*/ 2566009 w 2566009"/>
              <a:gd name="connsiteY1" fmla="*/ 0 h 3074138"/>
              <a:gd name="connsiteX2" fmla="*/ 2566009 w 2566009"/>
              <a:gd name="connsiteY2" fmla="*/ 3065886 h 3074138"/>
              <a:gd name="connsiteX3" fmla="*/ 2557567 w 2566009"/>
              <a:gd name="connsiteY3" fmla="*/ 3074138 h 3074138"/>
              <a:gd name="connsiteX4" fmla="*/ 0 w 2566009"/>
              <a:gd name="connsiteY4" fmla="*/ 457776 h 3074138"/>
              <a:gd name="connsiteX5" fmla="*/ 468300 w 2566009"/>
              <a:gd name="connsiteY5" fmla="*/ 0 h 307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6009" h="3074138">
                <a:moveTo>
                  <a:pt x="468300" y="0"/>
                </a:moveTo>
                <a:lnTo>
                  <a:pt x="2566009" y="0"/>
                </a:lnTo>
                <a:lnTo>
                  <a:pt x="2566009" y="3065886"/>
                </a:lnTo>
                <a:lnTo>
                  <a:pt x="2557567" y="3074138"/>
                </a:lnTo>
                <a:lnTo>
                  <a:pt x="0" y="457776"/>
                </a:lnTo>
                <a:lnTo>
                  <a:pt x="468300" y="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3382" y="94929"/>
            <a:ext cx="1373558" cy="1374427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05785" y="564358"/>
            <a:ext cx="2031501" cy="2031501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01090" y="826594"/>
            <a:ext cx="620777" cy="620777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/>
        </p:nvSpPr>
        <p:spPr>
          <a:xfrm rot="2685974">
            <a:off x="10162932" y="189007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2685974">
            <a:off x="9697098" y="2535852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rot="2657183">
            <a:off x="7769042" y="1341553"/>
            <a:ext cx="481522" cy="406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2685974">
            <a:off x="6916953" y="1005038"/>
            <a:ext cx="255702" cy="255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2685974">
            <a:off x="6895176" y="553851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2685974">
            <a:off x="11579725" y="2723217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2731766">
            <a:off x="8007166" y="1846767"/>
            <a:ext cx="793281" cy="804442"/>
          </a:xfrm>
          <a:prstGeom prst="rect">
            <a:avLst/>
          </a:prstGeom>
          <a:solidFill>
            <a:srgbClr val="47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 rot="2685974">
            <a:off x="7592016" y="2388025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2685974">
            <a:off x="7302536" y="2490560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 rot="2680233">
            <a:off x="6610072" y="3566134"/>
            <a:ext cx="5393410" cy="4749253"/>
          </a:xfrm>
          <a:custGeom>
            <a:avLst/>
            <a:gdLst>
              <a:gd name="connsiteX0" fmla="*/ 0 w 5393410"/>
              <a:gd name="connsiteY0" fmla="*/ 0 h 4749253"/>
              <a:gd name="connsiteX1" fmla="*/ 4406292 w 5393410"/>
              <a:gd name="connsiteY1" fmla="*/ 0 h 4749253"/>
              <a:gd name="connsiteX2" fmla="*/ 5393410 w 5393410"/>
              <a:gd name="connsiteY2" fmla="*/ 998536 h 4749253"/>
              <a:gd name="connsiteX3" fmla="*/ 1599309 w 5393410"/>
              <a:gd name="connsiteY3" fmla="*/ 4749253 h 4749253"/>
              <a:gd name="connsiteX4" fmla="*/ 0 w 5393410"/>
              <a:gd name="connsiteY4" fmla="*/ 4749253 h 4749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410" h="4749253">
                <a:moveTo>
                  <a:pt x="0" y="0"/>
                </a:moveTo>
                <a:lnTo>
                  <a:pt x="4406292" y="0"/>
                </a:lnTo>
                <a:lnTo>
                  <a:pt x="5393410" y="998536"/>
                </a:lnTo>
                <a:lnTo>
                  <a:pt x="1599309" y="4749253"/>
                </a:lnTo>
                <a:lnTo>
                  <a:pt x="0" y="4749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9054358" y="2609816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6000750" y="2639978"/>
            <a:ext cx="3054987" cy="30684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008522" y="5716257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FDC473B-AACF-4D86-A4C2-75AACCE9E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7922"/>
              </p:ext>
            </p:extLst>
          </p:nvPr>
        </p:nvGraphicFramePr>
        <p:xfrm>
          <a:off x="533233" y="756516"/>
          <a:ext cx="11196120" cy="5697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506">
                  <a:extLst>
                    <a:ext uri="{9D8B030D-6E8A-4147-A177-3AD203B41FA5}">
                      <a16:colId xmlns:a16="http://schemas.microsoft.com/office/drawing/2014/main" val="2065829404"/>
                    </a:ext>
                  </a:extLst>
                </a:gridCol>
                <a:gridCol w="3150937">
                  <a:extLst>
                    <a:ext uri="{9D8B030D-6E8A-4147-A177-3AD203B41FA5}">
                      <a16:colId xmlns:a16="http://schemas.microsoft.com/office/drawing/2014/main" val="2497267166"/>
                    </a:ext>
                  </a:extLst>
                </a:gridCol>
                <a:gridCol w="3379970">
                  <a:extLst>
                    <a:ext uri="{9D8B030D-6E8A-4147-A177-3AD203B41FA5}">
                      <a16:colId xmlns:a16="http://schemas.microsoft.com/office/drawing/2014/main" val="764076470"/>
                    </a:ext>
                  </a:extLst>
                </a:gridCol>
                <a:gridCol w="3012707">
                  <a:extLst>
                    <a:ext uri="{9D8B030D-6E8A-4147-A177-3AD203B41FA5}">
                      <a16:colId xmlns:a16="http://schemas.microsoft.com/office/drawing/2014/main" val="3484708678"/>
                    </a:ext>
                  </a:extLst>
                </a:gridCol>
              </a:tblGrid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对比项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百度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微软</a:t>
                      </a:r>
                      <a:r>
                        <a:rPr lang="fr-HT" altLang="zh-C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讯飞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962882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特色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多语种和多方言识别、深度语义解析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自定义的语音识别、灵活的部署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支持多种语种和方言、支持垂直领域和应用级听写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45011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价格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基础（免费）、付费版（</a:t>
                      </a:r>
                      <a:r>
                        <a:rPr lang="en-US" altLang="zh-CN">
                          <a:effectLst/>
                        </a:rPr>
                        <a:t>80</a:t>
                      </a:r>
                      <a:r>
                        <a:rPr lang="zh-CN" altLang="en-US">
                          <a:effectLst/>
                        </a:rPr>
                        <a:t>元</a:t>
                      </a:r>
                      <a:r>
                        <a:rPr lang="en-US" altLang="zh-CN">
                          <a:effectLst/>
                        </a:rPr>
                        <a:t>/QPS/</a:t>
                      </a:r>
                      <a:r>
                        <a:rPr lang="zh-CN" altLang="en-US">
                          <a:effectLst/>
                        </a:rPr>
                        <a:t>天）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基础（每月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小时免费）、标准（每小时音频 </a:t>
                      </a:r>
                      <a:r>
                        <a:rPr lang="en-US" altLang="zh-CN">
                          <a:effectLst/>
                        </a:rPr>
                        <a:t>$1</a:t>
                      </a:r>
                      <a:r>
                        <a:rPr lang="zh-CN" altLang="en-US">
                          <a:effectLst/>
                        </a:rPr>
                        <a:t>）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基础（一年免费 需个人认证）、低配版套餐（</a:t>
                      </a:r>
                      <a:r>
                        <a:rPr lang="en-US" altLang="zh-CN" dirty="0">
                          <a:effectLst/>
                        </a:rPr>
                        <a:t>40</a:t>
                      </a:r>
                      <a:r>
                        <a:rPr lang="zh-CN" altLang="en-US" dirty="0">
                          <a:effectLst/>
                        </a:rPr>
                        <a:t>元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万次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年）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9433651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接口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HT">
                          <a:effectLst/>
                        </a:rPr>
                        <a:t>API、SDK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HT">
                          <a:effectLst/>
                        </a:rPr>
                        <a:t>SDK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HT" dirty="0">
                          <a:effectLst/>
                        </a:rPr>
                        <a:t>API、SDK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93936108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使用难度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低（有</a:t>
                      </a:r>
                      <a:r>
                        <a:rPr lang="fr-HT" dirty="0">
                          <a:effectLst/>
                        </a:rPr>
                        <a:t>python</a:t>
                      </a:r>
                      <a:r>
                        <a:rPr lang="zh-CN" altLang="en-US" dirty="0">
                          <a:effectLst/>
                        </a:rPr>
                        <a:t>示例代码）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中（有</a:t>
                      </a:r>
                      <a:r>
                        <a:rPr lang="fr-HT">
                          <a:effectLst/>
                        </a:rPr>
                        <a:t>python SDK</a:t>
                      </a:r>
                      <a:r>
                        <a:rPr lang="zh-CN" altLang="en-US">
                          <a:effectLst/>
                        </a:rPr>
                        <a:t>示例代码）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中（有调用示例）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898258141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成熟度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84250807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准确度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中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，偶有不准确</a:t>
                      </a:r>
                      <a:endParaRPr lang="zh-CN" altLang="en-US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564431579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性价比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中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低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35369395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发展性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142242300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63942C1-9DA7-4D31-8E70-D3544A6FAA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7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37"/>
    </mc:Choice>
    <mc:Fallback>
      <p:transition spd="slow" advTm="23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4764" y="57147"/>
            <a:ext cx="8143552" cy="914404"/>
            <a:chOff x="-4764" y="57147"/>
            <a:chExt cx="8143552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70" y="57147"/>
              <a:ext cx="709861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语音合成</a:t>
              </a:r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API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分析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3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10162" y="1"/>
            <a:ext cx="1413135" cy="706385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25991" y="1"/>
            <a:ext cx="2566009" cy="3074138"/>
          </a:xfrm>
          <a:custGeom>
            <a:avLst/>
            <a:gdLst>
              <a:gd name="connsiteX0" fmla="*/ 468300 w 2566009"/>
              <a:gd name="connsiteY0" fmla="*/ 0 h 3074138"/>
              <a:gd name="connsiteX1" fmla="*/ 2566009 w 2566009"/>
              <a:gd name="connsiteY1" fmla="*/ 0 h 3074138"/>
              <a:gd name="connsiteX2" fmla="*/ 2566009 w 2566009"/>
              <a:gd name="connsiteY2" fmla="*/ 3065886 h 3074138"/>
              <a:gd name="connsiteX3" fmla="*/ 2557567 w 2566009"/>
              <a:gd name="connsiteY3" fmla="*/ 3074138 h 3074138"/>
              <a:gd name="connsiteX4" fmla="*/ 0 w 2566009"/>
              <a:gd name="connsiteY4" fmla="*/ 457776 h 3074138"/>
              <a:gd name="connsiteX5" fmla="*/ 468300 w 2566009"/>
              <a:gd name="connsiteY5" fmla="*/ 0 h 307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6009" h="3074138">
                <a:moveTo>
                  <a:pt x="468300" y="0"/>
                </a:moveTo>
                <a:lnTo>
                  <a:pt x="2566009" y="0"/>
                </a:lnTo>
                <a:lnTo>
                  <a:pt x="2566009" y="3065886"/>
                </a:lnTo>
                <a:lnTo>
                  <a:pt x="2557567" y="3074138"/>
                </a:lnTo>
                <a:lnTo>
                  <a:pt x="0" y="457776"/>
                </a:lnTo>
                <a:lnTo>
                  <a:pt x="468300" y="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3382" y="94929"/>
            <a:ext cx="1373558" cy="1374427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05785" y="564358"/>
            <a:ext cx="2031501" cy="2031501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01090" y="826594"/>
            <a:ext cx="620777" cy="620777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/>
        </p:nvSpPr>
        <p:spPr>
          <a:xfrm rot="2685974">
            <a:off x="10162932" y="189007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2685974">
            <a:off x="9697098" y="2535852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rot="2657183">
            <a:off x="7769042" y="1341553"/>
            <a:ext cx="481522" cy="406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2685974">
            <a:off x="6916953" y="1005038"/>
            <a:ext cx="255702" cy="255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2685974">
            <a:off x="6895176" y="553851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2685974">
            <a:off x="11579725" y="2723217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2731766">
            <a:off x="8007166" y="1846767"/>
            <a:ext cx="793281" cy="804442"/>
          </a:xfrm>
          <a:prstGeom prst="rect">
            <a:avLst/>
          </a:prstGeom>
          <a:solidFill>
            <a:srgbClr val="47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 rot="2685974">
            <a:off x="7592016" y="2388025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2685974">
            <a:off x="7302536" y="2490560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 rot="2680233">
            <a:off x="6610072" y="3566134"/>
            <a:ext cx="5393410" cy="4749253"/>
          </a:xfrm>
          <a:custGeom>
            <a:avLst/>
            <a:gdLst>
              <a:gd name="connsiteX0" fmla="*/ 0 w 5393410"/>
              <a:gd name="connsiteY0" fmla="*/ 0 h 4749253"/>
              <a:gd name="connsiteX1" fmla="*/ 4406292 w 5393410"/>
              <a:gd name="connsiteY1" fmla="*/ 0 h 4749253"/>
              <a:gd name="connsiteX2" fmla="*/ 5393410 w 5393410"/>
              <a:gd name="connsiteY2" fmla="*/ 998536 h 4749253"/>
              <a:gd name="connsiteX3" fmla="*/ 1599309 w 5393410"/>
              <a:gd name="connsiteY3" fmla="*/ 4749253 h 4749253"/>
              <a:gd name="connsiteX4" fmla="*/ 0 w 5393410"/>
              <a:gd name="connsiteY4" fmla="*/ 4749253 h 4749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410" h="4749253">
                <a:moveTo>
                  <a:pt x="0" y="0"/>
                </a:moveTo>
                <a:lnTo>
                  <a:pt x="4406292" y="0"/>
                </a:lnTo>
                <a:lnTo>
                  <a:pt x="5393410" y="998536"/>
                </a:lnTo>
                <a:lnTo>
                  <a:pt x="1599309" y="4749253"/>
                </a:lnTo>
                <a:lnTo>
                  <a:pt x="0" y="4749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9054358" y="2609816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6000750" y="2639978"/>
            <a:ext cx="3054987" cy="30684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008522" y="5716257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FDC473B-AACF-4D86-A4C2-75AACCE9E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16468"/>
              </p:ext>
            </p:extLst>
          </p:nvPr>
        </p:nvGraphicFramePr>
        <p:xfrm>
          <a:off x="662205" y="904910"/>
          <a:ext cx="11196120" cy="5682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506">
                  <a:extLst>
                    <a:ext uri="{9D8B030D-6E8A-4147-A177-3AD203B41FA5}">
                      <a16:colId xmlns:a16="http://schemas.microsoft.com/office/drawing/2014/main" val="2065829404"/>
                    </a:ext>
                  </a:extLst>
                </a:gridCol>
                <a:gridCol w="3150937">
                  <a:extLst>
                    <a:ext uri="{9D8B030D-6E8A-4147-A177-3AD203B41FA5}">
                      <a16:colId xmlns:a16="http://schemas.microsoft.com/office/drawing/2014/main" val="2497267166"/>
                    </a:ext>
                  </a:extLst>
                </a:gridCol>
                <a:gridCol w="3379970">
                  <a:extLst>
                    <a:ext uri="{9D8B030D-6E8A-4147-A177-3AD203B41FA5}">
                      <a16:colId xmlns:a16="http://schemas.microsoft.com/office/drawing/2014/main" val="764076470"/>
                    </a:ext>
                  </a:extLst>
                </a:gridCol>
                <a:gridCol w="3012707">
                  <a:extLst>
                    <a:ext uri="{9D8B030D-6E8A-4147-A177-3AD203B41FA5}">
                      <a16:colId xmlns:a16="http://schemas.microsoft.com/office/drawing/2014/main" val="3484708678"/>
                    </a:ext>
                  </a:extLst>
                </a:gridCol>
              </a:tblGrid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对比项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百度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微软</a:t>
                      </a:r>
                      <a:r>
                        <a:rPr lang="fr-HT" b="1" dirty="0">
                          <a:effectLst/>
                        </a:rPr>
                        <a:t>Azure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讯飞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048962882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功能</a:t>
                      </a:r>
                      <a:r>
                        <a:rPr lang="en-US" altLang="zh-CN">
                          <a:effectLst/>
                        </a:rPr>
                        <a:t>/</a:t>
                      </a:r>
                      <a:r>
                        <a:rPr lang="zh-CN" altLang="en-US">
                          <a:effectLst/>
                        </a:rPr>
                        <a:t>特色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多场景音库、语速、音调可调节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逼真的语音、全球参与、自定义体验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专属的语音个性定制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443845011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价格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基础（免费）、付费版（</a:t>
                      </a:r>
                      <a:r>
                        <a:rPr lang="en-US" altLang="zh-CN">
                          <a:effectLst/>
                        </a:rPr>
                        <a:t>600-1000</a:t>
                      </a:r>
                      <a:r>
                        <a:rPr lang="zh-CN" altLang="en-US">
                          <a:effectLst/>
                        </a:rPr>
                        <a:t>元</a:t>
                      </a:r>
                      <a:r>
                        <a:rPr lang="en-US" altLang="zh-CN">
                          <a:effectLst/>
                        </a:rPr>
                        <a:t>/QPS/</a:t>
                      </a:r>
                      <a:r>
                        <a:rPr lang="zh-CN" altLang="en-US">
                          <a:effectLst/>
                        </a:rPr>
                        <a:t>天）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基础（每月 </a:t>
                      </a:r>
                      <a:r>
                        <a:rPr lang="en-US" altLang="zh-CN">
                          <a:effectLst/>
                        </a:rPr>
                        <a:t>500 </a:t>
                      </a:r>
                      <a:r>
                        <a:rPr lang="zh-CN" altLang="en-US">
                          <a:effectLst/>
                        </a:rPr>
                        <a:t>万个字符免费）、标准（每 </a:t>
                      </a:r>
                      <a:r>
                        <a:rPr lang="en-US" altLang="zh-CN">
                          <a:effectLst/>
                        </a:rPr>
                        <a:t>100 </a:t>
                      </a:r>
                      <a:r>
                        <a:rPr lang="zh-CN" altLang="en-US">
                          <a:effectLst/>
                        </a:rPr>
                        <a:t>万个字符 </a:t>
                      </a:r>
                      <a:r>
                        <a:rPr lang="en-US" altLang="zh-CN">
                          <a:effectLst/>
                        </a:rPr>
                        <a:t>$4</a:t>
                      </a:r>
                      <a:r>
                        <a:rPr lang="zh-CN" altLang="en-US">
                          <a:effectLst/>
                        </a:rPr>
                        <a:t>）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基础（一年免费 需个人认证）、低配版套餐（</a:t>
                      </a:r>
                      <a:r>
                        <a:rPr lang="en-US" altLang="zh-CN" dirty="0">
                          <a:effectLst/>
                        </a:rPr>
                        <a:t>58</a:t>
                      </a:r>
                      <a:r>
                        <a:rPr lang="zh-CN" altLang="en-US" dirty="0">
                          <a:effectLst/>
                        </a:rPr>
                        <a:t>元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万次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年）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9433651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接口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HT">
                          <a:effectLst/>
                        </a:rPr>
                        <a:t>API、SDK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HT">
                          <a:effectLst/>
                        </a:rPr>
                        <a:t>SDK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HT">
                          <a:effectLst/>
                        </a:rPr>
                        <a:t>API、SDK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93936108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使用难度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低（有</a:t>
                      </a:r>
                      <a:r>
                        <a:rPr lang="fr-HT">
                          <a:effectLst/>
                        </a:rPr>
                        <a:t>python</a:t>
                      </a:r>
                      <a:r>
                        <a:rPr lang="zh-CN" altLang="en-US">
                          <a:effectLst/>
                        </a:rPr>
                        <a:t>示例代码）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低（有</a:t>
                      </a:r>
                      <a:r>
                        <a:rPr lang="fr-HT">
                          <a:effectLst/>
                        </a:rPr>
                        <a:t>python SDK</a:t>
                      </a:r>
                      <a:r>
                        <a:rPr lang="zh-CN" altLang="en-US">
                          <a:effectLst/>
                        </a:rPr>
                        <a:t>示例代码）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中（有调用示例）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898258141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成熟度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84250807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准确度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中，偶有不准确</a:t>
                      </a:r>
                      <a:endParaRPr lang="zh-CN" altLang="en-US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564431579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性价比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低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中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35369395"/>
                  </a:ext>
                </a:extLst>
              </a:tr>
              <a:tr h="59406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发展性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高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142242300"/>
                  </a:ext>
                </a:extLst>
              </a:tr>
            </a:tbl>
          </a:graphicData>
        </a:graphic>
      </p:graphicFrame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B365396F-7EFA-4FC1-A3B8-582065253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5"/>
    </mc:Choice>
    <mc:Fallback>
      <p:transition spd="slow" advTm="2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05005" y="124522"/>
            <a:ext cx="11995286" cy="659676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-4764" y="57152"/>
            <a:ext cx="5888396" cy="914399"/>
            <a:chOff x="-4764" y="57152"/>
            <a:chExt cx="5888396" cy="914399"/>
          </a:xfrm>
        </p:grpSpPr>
        <p:sp>
          <p:nvSpPr>
            <p:cNvPr id="27" name="文本框 26"/>
            <p:cNvSpPr txBox="1"/>
            <p:nvPr/>
          </p:nvSpPr>
          <p:spPr>
            <a:xfrm>
              <a:off x="1040170" y="1726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PRD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价值主张设计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1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CABCF90-2F62-4B79-81A8-54DE6E8E49EB}"/>
              </a:ext>
            </a:extLst>
          </p:cNvPr>
          <p:cNvSpPr txBox="1"/>
          <p:nvPr/>
        </p:nvSpPr>
        <p:spPr>
          <a:xfrm>
            <a:off x="5495841" y="1742558"/>
            <a:ext cx="121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sz="2400" b="1" dirty="0">
                <a:latin typeface="+mj-lt"/>
                <a:ea typeface="Segoe UI Emoji" panose="020B0502040204020203" pitchFamily="34" charset="0"/>
              </a:rPr>
              <a:t>背景</a:t>
            </a:r>
            <a:endParaRPr lang="zh-CN" altLang="en-US" sz="3200" b="1" dirty="0">
              <a:latin typeface="+mj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877CCE-9AF6-4D81-9A0F-FC464A3259E5}"/>
              </a:ext>
            </a:extLst>
          </p:cNvPr>
          <p:cNvSpPr txBox="1"/>
          <p:nvPr/>
        </p:nvSpPr>
        <p:spPr>
          <a:xfrm>
            <a:off x="1239934" y="2437642"/>
            <a:ext cx="979061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交通安全问题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司机的驾驶行为不当，例如在行驶过程中使用手机、抽烟、不系安全带、双手离开方向盘等等。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目前，市面上暂时还很少被广泛使用的、能够检测、分析和提醒司机驾驶行为的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173E7C7-C3CA-4BDB-9831-B29042D317B0}"/>
              </a:ext>
            </a:extLst>
          </p:cNvPr>
          <p:cNvSpPr txBox="1"/>
          <p:nvPr/>
        </p:nvSpPr>
        <p:spPr>
          <a:xfrm>
            <a:off x="7892257" y="2432468"/>
            <a:ext cx="273811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音频 45">
            <a:hlinkClick r:id="" action="ppaction://media"/>
            <a:extLst>
              <a:ext uri="{FF2B5EF4-FFF2-40B4-BE49-F238E27FC236}">
                <a16:creationId xmlns:a16="http://schemas.microsoft.com/office/drawing/2014/main" id="{D860E8CE-D850-4774-88CF-C1962E239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8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21"/>
    </mc:Choice>
    <mc:Fallback>
      <p:transition spd="slow" advTm="24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735422" y="2607658"/>
            <a:ext cx="5350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THANKS</a:t>
            </a:r>
            <a:endParaRPr lang="zh-CN" altLang="en-US" sz="960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>
            <a:off x="-1999037" y="1999033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6200000">
            <a:off x="7333032" y="1999035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67A9A5E-54DF-45BF-8C3A-F496A78E6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9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17"/>
    </mc:Choice>
    <mc:Fallback>
      <p:transition spd="slow" advTm="21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05005" y="124522"/>
            <a:ext cx="11995286" cy="659676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-4764" y="57152"/>
            <a:ext cx="5888396" cy="914399"/>
            <a:chOff x="-4764" y="57152"/>
            <a:chExt cx="5888396" cy="914399"/>
          </a:xfrm>
        </p:grpSpPr>
        <p:sp>
          <p:nvSpPr>
            <p:cNvPr id="27" name="文本框 26"/>
            <p:cNvSpPr txBox="1"/>
            <p:nvPr/>
          </p:nvSpPr>
          <p:spPr>
            <a:xfrm>
              <a:off x="1040170" y="1726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PRD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价值主张设计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1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1173E7C7-C3CA-4BDB-9831-B29042D317B0}"/>
              </a:ext>
            </a:extLst>
          </p:cNvPr>
          <p:cNvSpPr txBox="1"/>
          <p:nvPr/>
        </p:nvSpPr>
        <p:spPr>
          <a:xfrm>
            <a:off x="7892257" y="2432468"/>
            <a:ext cx="273811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EA18B24-BCB8-4840-83F7-D47810D6888E}"/>
              </a:ext>
            </a:extLst>
          </p:cNvPr>
          <p:cNvSpPr txBox="1"/>
          <p:nvPr/>
        </p:nvSpPr>
        <p:spPr>
          <a:xfrm>
            <a:off x="4914389" y="4318441"/>
            <a:ext cx="1812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sz="2400" b="1" dirty="0">
                <a:latin typeface="+mj-lt"/>
                <a:ea typeface="Segoe UI Emoji" panose="020B0502040204020203" pitchFamily="34" charset="0"/>
              </a:rPr>
              <a:t>目标用户</a:t>
            </a:r>
            <a:endParaRPr lang="zh-CN" altLang="en-US" sz="3200" b="1" dirty="0">
              <a:latin typeface="+mj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C7CB7A9-6095-42A8-8E02-DCDB7EA286A1}"/>
              </a:ext>
            </a:extLst>
          </p:cNvPr>
          <p:cNvSpPr txBox="1"/>
          <p:nvPr/>
        </p:nvSpPr>
        <p:spPr>
          <a:xfrm>
            <a:off x="5040680" y="4968124"/>
            <a:ext cx="168590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广大司机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061547E-DB72-4139-817E-75F5325E0FF1}"/>
              </a:ext>
            </a:extLst>
          </p:cNvPr>
          <p:cNvSpPr txBox="1"/>
          <p:nvPr/>
        </p:nvSpPr>
        <p:spPr>
          <a:xfrm>
            <a:off x="5276824" y="1548830"/>
            <a:ext cx="121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sz="2400" b="1" dirty="0">
                <a:latin typeface="+mj-lt"/>
                <a:ea typeface="Segoe UI Emoji" panose="020B0502040204020203" pitchFamily="34" charset="0"/>
              </a:rPr>
              <a:t>目标</a:t>
            </a:r>
            <a:endParaRPr lang="zh-CN" altLang="en-US" sz="3200" b="1" dirty="0">
              <a:latin typeface="+mj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162E526-A00F-49A3-B462-E59F19FF1F59}"/>
              </a:ext>
            </a:extLst>
          </p:cNvPr>
          <p:cNvSpPr txBox="1"/>
          <p:nvPr/>
        </p:nvSpPr>
        <p:spPr>
          <a:xfrm>
            <a:off x="976529" y="2432468"/>
            <a:ext cx="1034294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提高司机的交通安全意识、减少交通事故的发生、保障司机行车安全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功能：识别、分析、警告司机的危险驾驶行为，车辆路径规划，语音输入，语音播报</a:t>
            </a: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59D52ABF-EF76-4CFA-A289-7ECA4DA8F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14"/>
    </mc:Choice>
    <mc:Fallback>
      <p:transition spd="slow" advTm="21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05005" y="124522"/>
            <a:ext cx="11995286" cy="659676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-4764" y="57152"/>
            <a:ext cx="5888396" cy="914399"/>
            <a:chOff x="-4764" y="57152"/>
            <a:chExt cx="5888396" cy="914399"/>
          </a:xfrm>
        </p:grpSpPr>
        <p:sp>
          <p:nvSpPr>
            <p:cNvPr id="27" name="文本框 26"/>
            <p:cNvSpPr txBox="1"/>
            <p:nvPr/>
          </p:nvSpPr>
          <p:spPr>
            <a:xfrm>
              <a:off x="1040170" y="1726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PRD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价值主张设计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1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29474F6D-DB46-4E1C-8E45-A1A197B4E4AF}"/>
              </a:ext>
            </a:extLst>
          </p:cNvPr>
          <p:cNvSpPr txBox="1"/>
          <p:nvPr/>
        </p:nvSpPr>
        <p:spPr>
          <a:xfrm>
            <a:off x="5154967" y="1076429"/>
            <a:ext cx="18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sz="2400" b="1" dirty="0">
                <a:latin typeface="+mj-lt"/>
                <a:ea typeface="Segoe UI Emoji" panose="020B0502040204020203" pitchFamily="34" charset="0"/>
              </a:rPr>
              <a:t>加值宣言</a:t>
            </a:r>
            <a:endParaRPr lang="zh-CN" altLang="en-US" sz="3200" b="1" dirty="0">
              <a:latin typeface="+mj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173E7C7-C3CA-4BDB-9831-B29042D317B0}"/>
              </a:ext>
            </a:extLst>
          </p:cNvPr>
          <p:cNvSpPr txBox="1"/>
          <p:nvPr/>
        </p:nvSpPr>
        <p:spPr>
          <a:xfrm>
            <a:off x="456764" y="1802611"/>
            <a:ext cx="11386907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（主要）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驾驶行为分析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首先依托人体分析技术进行驾驶员检测，然后再进行驾驶员行为识别，针对每类属性行为，分别返回概率分数和建议阈值，以此提醒司机。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（次要）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短语音识别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采用领先国际的流式端到端语音语言一体化建模方法，识别短语音。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在线语音合成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在线语音合成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基于业界领先的深度神经网络技术，提供高度拟人、流畅自然的语音合成服务，可在手机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进行语音播报，将文字合成为声音。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路径规划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路径规划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为司机提供道路规划，方便行车。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4E8684C-00E2-4E65-975A-B5D72A4304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2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2"/>
    </mc:Choice>
    <mc:Fallback>
      <p:transition spd="slow" advTm="2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98357" y="112112"/>
            <a:ext cx="11995286" cy="659676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0170" y="2539015"/>
            <a:ext cx="988450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能够检测司机的危险驾驶行为，并对司机发出危险提示信号。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可通过语音识别功能在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内进行语音操作，如，搜索地址等；通过语音合成功能将提醒信息由文字转换为语音。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提供驾车路径规划功能。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3329" y="1358710"/>
            <a:ext cx="343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sz="2400" b="1" dirty="0">
                <a:latin typeface="+mj-lt"/>
                <a:ea typeface="Segoe UI Emoji" panose="020B0502040204020203" pitchFamily="34" charset="0"/>
              </a:rPr>
              <a:t>核心价值</a:t>
            </a:r>
            <a:endParaRPr lang="zh-CN" altLang="en-US" sz="3200" b="1" dirty="0">
              <a:latin typeface="+mj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4764" y="57152"/>
            <a:ext cx="5888396" cy="914399"/>
            <a:chOff x="-4764" y="57152"/>
            <a:chExt cx="5888396" cy="914399"/>
          </a:xfrm>
        </p:grpSpPr>
        <p:sp>
          <p:nvSpPr>
            <p:cNvPr id="27" name="文本框 26"/>
            <p:cNvSpPr txBox="1"/>
            <p:nvPr/>
          </p:nvSpPr>
          <p:spPr>
            <a:xfrm>
              <a:off x="1040170" y="1726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PRD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价值主张设计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1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F9C7722-D3BA-498B-964A-823AAAC644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5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21"/>
    </mc:Choice>
    <mc:Fallback>
      <p:transition spd="slow" advTm="22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98357" y="112112"/>
            <a:ext cx="11995286" cy="659676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53748" y="1583876"/>
            <a:ext cx="9884504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痛点一：司机独自一人疲劳驾驶时无人提醒，不得不通过抽烟、吃零食的方式提神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通过驾驶行为分析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监测司机驾驶，当出现危险的驾驶行为时，会发出语音提示音，警告司机。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痛点二：司机驾驶过程中需要把注意力集中在路面上，不能临时使用手机调取导航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将路径规划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的功能嵌入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，实现路径规划的功能，而语音识别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能够让司机语音操作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，在线语音合成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能够将文字转换为语音播报信息。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64539" y="1236114"/>
            <a:ext cx="343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sz="2400" b="1" dirty="0">
                <a:latin typeface="+mj-lt"/>
                <a:ea typeface="Segoe UI Emoji" panose="020B0502040204020203" pitchFamily="34" charset="0"/>
              </a:rPr>
              <a:t>核心价值与用户痛点</a:t>
            </a:r>
            <a:endParaRPr lang="zh-CN" altLang="en-US" sz="3200" b="1" dirty="0">
              <a:latin typeface="+mj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4764" y="57152"/>
            <a:ext cx="5888396" cy="914399"/>
            <a:chOff x="-4764" y="57152"/>
            <a:chExt cx="5888396" cy="914399"/>
          </a:xfrm>
        </p:grpSpPr>
        <p:sp>
          <p:nvSpPr>
            <p:cNvPr id="27" name="文本框 26"/>
            <p:cNvSpPr txBox="1"/>
            <p:nvPr/>
          </p:nvSpPr>
          <p:spPr>
            <a:xfrm>
              <a:off x="1040170" y="1726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PRD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价值主张设计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1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6322A93-4955-4973-84BF-E9EFDF4B6D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6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17"/>
    </mc:Choice>
    <mc:Fallback>
      <p:transition spd="slow" advTm="21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98357" y="112112"/>
            <a:ext cx="11995286" cy="659676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53748" y="2396760"/>
            <a:ext cx="9884504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人工智能的准确率并不是百分百的，所以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可能出现以下的问题：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驾驶行为分析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：错误识别司机的驾驶行为，在司机正常驾驶的过程中不断发出警告，进而影响司机正常驾驶。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驾车路径规划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：路径规划有误，道路改建，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没有及时更新，导致司机走错路。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语音识别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：语音识别错误，让部分普通话不太标准的用户产生抵触心理。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在线语音合成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：当司机出现危险驾驶行为，而恰好网络不佳时，无法及时提醒司机。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61901" y="1377036"/>
            <a:ext cx="4650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sz="2400" b="1" dirty="0">
                <a:latin typeface="+mj-lt"/>
                <a:ea typeface="Segoe UI Emoji" panose="020B0502040204020203" pitchFamily="34" charset="0"/>
              </a:rPr>
              <a:t>人工智能概率性与用户痛点</a:t>
            </a:r>
            <a:endParaRPr lang="zh-CN" altLang="en-US" sz="3200" b="1" dirty="0">
              <a:latin typeface="+mj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4764" y="57152"/>
            <a:ext cx="5888396" cy="914399"/>
            <a:chOff x="-4764" y="57152"/>
            <a:chExt cx="5888396" cy="914399"/>
          </a:xfrm>
        </p:grpSpPr>
        <p:sp>
          <p:nvSpPr>
            <p:cNvPr id="27" name="文本框 26"/>
            <p:cNvSpPr txBox="1"/>
            <p:nvPr/>
          </p:nvSpPr>
          <p:spPr>
            <a:xfrm>
              <a:off x="1040170" y="1726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PRD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价值主张设计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1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084D669-C1FC-46EF-803D-4435C24DAC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4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23"/>
    </mc:Choice>
    <mc:Fallback>
      <p:transition spd="slow" advTm="21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98357" y="112112"/>
            <a:ext cx="11995286" cy="659676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-4764" y="57152"/>
            <a:ext cx="5888396" cy="914399"/>
            <a:chOff x="-4764" y="57152"/>
            <a:chExt cx="5888396" cy="914399"/>
          </a:xfrm>
        </p:grpSpPr>
        <p:sp>
          <p:nvSpPr>
            <p:cNvPr id="27" name="文本框 26"/>
            <p:cNvSpPr txBox="1"/>
            <p:nvPr/>
          </p:nvSpPr>
          <p:spPr>
            <a:xfrm>
              <a:off x="1040170" y="1726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PRD</a:t>
              </a:r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价值主张设计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1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B84C1A2-B090-49BD-A123-8846B1387589}"/>
              </a:ext>
            </a:extLst>
          </p:cNvPr>
          <p:cNvSpPr txBox="1"/>
          <p:nvPr/>
        </p:nvSpPr>
        <p:spPr>
          <a:xfrm>
            <a:off x="3894963" y="1194543"/>
            <a:ext cx="4402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需求列表与人工智能</a:t>
            </a:r>
            <a:r>
              <a:rPr lang="fr-HT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加值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BA5D5F57-2784-49C3-9717-212AAAF10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67293"/>
              </p:ext>
            </p:extLst>
          </p:nvPr>
        </p:nvGraphicFramePr>
        <p:xfrm>
          <a:off x="886108" y="2026215"/>
          <a:ext cx="10419782" cy="373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056">
                  <a:extLst>
                    <a:ext uri="{9D8B030D-6E8A-4147-A177-3AD203B41FA5}">
                      <a16:colId xmlns:a16="http://schemas.microsoft.com/office/drawing/2014/main" val="2607701864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4067451003"/>
                    </a:ext>
                  </a:extLst>
                </a:gridCol>
                <a:gridCol w="4966636">
                  <a:extLst>
                    <a:ext uri="{9D8B030D-6E8A-4147-A177-3AD203B41FA5}">
                      <a16:colId xmlns:a16="http://schemas.microsoft.com/office/drawing/2014/main" val="340089742"/>
                    </a:ext>
                  </a:extLst>
                </a:gridCol>
                <a:gridCol w="3268795">
                  <a:extLst>
                    <a:ext uri="{9D8B030D-6E8A-4147-A177-3AD203B41FA5}">
                      <a16:colId xmlns:a16="http://schemas.microsoft.com/office/drawing/2014/main" val="1717101275"/>
                    </a:ext>
                  </a:extLst>
                </a:gridCol>
              </a:tblGrid>
              <a:tr h="704509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优先级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需求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HT" altLang="zh-CN" sz="2000" b="1" i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API</a:t>
                      </a:r>
                      <a:r>
                        <a:rPr lang="zh-CN" altLang="en-US" sz="2000" b="1" i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的使用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10002"/>
                  </a:ext>
                </a:extLst>
              </a:tr>
              <a:tr h="1246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用户有时会无意识做出危险的驾驶行为，所以需要被提醒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百度</a:t>
                      </a:r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hlinkClick r:id="rId5"/>
                        </a:rPr>
                        <a:t>驾驶行为分析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806810"/>
                  </a:ext>
                </a:extLst>
              </a:tr>
              <a:tr h="1788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司机在驾驶过程中突然需要使用导航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高德地图</a:t>
                      </a:r>
                      <a:r>
                        <a:rPr lang="en-US" altLang="zh-CN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hlinkClick r:id="rId6"/>
                        </a:rPr>
                        <a:t>驾车路径规划</a:t>
                      </a:r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hlinkClick r:id="rId6"/>
                        </a:rPr>
                        <a:t>API</a:t>
                      </a:r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zh-CN" alt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hlinkClick r:id="rId7"/>
                        </a:rPr>
                        <a:t>语音识别</a:t>
                      </a:r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hlinkClick r:id="rId7"/>
                        </a:rPr>
                        <a:t>API</a:t>
                      </a:r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zh-CN" alt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hlinkClick r:id="rId8"/>
                        </a:rPr>
                        <a:t>语音合成</a:t>
                      </a:r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hlinkClick r:id="rId8"/>
                        </a:rPr>
                        <a:t>API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683388"/>
                  </a:ext>
                </a:extLst>
              </a:tr>
            </a:tbl>
          </a:graphicData>
        </a:graphic>
      </p:graphicFrame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7E839F9-B7A1-4297-93EE-3BC37C19E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0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26"/>
    </mc:Choice>
    <mc:Fallback>
      <p:transition spd="slow" advTm="21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8270815">
            <a:off x="10216663" y="3815817"/>
            <a:ext cx="1682091" cy="3788585"/>
            <a:chOff x="7800018" y="4114229"/>
            <a:chExt cx="1682091" cy="3788585"/>
          </a:xfrm>
        </p:grpSpPr>
        <p:sp>
          <p:nvSpPr>
            <p:cNvPr id="48" name="矩形 47"/>
            <p:cNvSpPr/>
            <p:nvPr/>
          </p:nvSpPr>
          <p:spPr>
            <a:xfrm rot="5400000">
              <a:off x="6891594" y="5579336"/>
              <a:ext cx="3492917" cy="5627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7855718" y="6126763"/>
              <a:ext cx="2690077" cy="5627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7082253" y="6622345"/>
              <a:ext cx="1998234" cy="5627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4764" y="57147"/>
            <a:ext cx="5888396" cy="914404"/>
            <a:chOff x="-4764" y="57147"/>
            <a:chExt cx="5888396" cy="914404"/>
          </a:xfrm>
        </p:grpSpPr>
        <p:sp>
          <p:nvSpPr>
            <p:cNvPr id="16" name="文本框 15"/>
            <p:cNvSpPr txBox="1"/>
            <p:nvPr/>
          </p:nvSpPr>
          <p:spPr>
            <a:xfrm>
              <a:off x="1040170" y="57147"/>
              <a:ext cx="4843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Black" panose="020B0A02040204020203" pitchFamily="34" charset="0"/>
                </a:rPr>
                <a:t>原型</a:t>
              </a:r>
              <a:endParaRPr lang="zh-CN" altLang="en-US" sz="35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4764" y="57152"/>
              <a:ext cx="981293" cy="914399"/>
              <a:chOff x="-4764" y="57152"/>
              <a:chExt cx="981293" cy="9143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19154" y="142875"/>
                <a:ext cx="157375" cy="8143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4764" y="57152"/>
                <a:ext cx="704852" cy="914399"/>
                <a:chOff x="-4764" y="57152"/>
                <a:chExt cx="704852" cy="914399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-4764" y="142875"/>
                  <a:ext cx="704852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86372" y="57152"/>
                  <a:ext cx="575833" cy="914399"/>
                  <a:chOff x="86372" y="57152"/>
                  <a:chExt cx="575833" cy="914399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124255" y="57152"/>
                    <a:ext cx="33250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44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2</a:t>
                    </a:r>
                    <a:endParaRPr lang="zh-CN" altLang="en-US" sz="44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6372" y="602219"/>
                    <a:ext cx="5758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Part</a:t>
                    </a:r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6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2471C1-F5C0-474D-8AA2-1B2500089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25" y="226263"/>
            <a:ext cx="7707862" cy="6623943"/>
          </a:xfrm>
          <a:prstGeom prst="rect">
            <a:avLst/>
          </a:prstGeom>
        </p:spPr>
      </p:pic>
      <p:pic>
        <p:nvPicPr>
          <p:cNvPr id="29" name="音频 28">
            <a:hlinkClick r:id="" action="ppaction://media"/>
            <a:extLst>
              <a:ext uri="{FF2B5EF4-FFF2-40B4-BE49-F238E27FC236}">
                <a16:creationId xmlns:a16="http://schemas.microsoft.com/office/drawing/2014/main" id="{FE00E942-78F8-41D9-8CE4-1219A5A8B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12"/>
    </mc:Choice>
    <mc:Fallback>
      <p:transition spd="slow" advTm="21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1044</Words>
  <Application>Microsoft Office PowerPoint</Application>
  <PresentationFormat>宽屏</PresentationFormat>
  <Paragraphs>198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微软雅黑</vt:lpstr>
      <vt:lpstr>Arial</vt:lpstr>
      <vt:lpstr>Calibri</vt:lpstr>
      <vt:lpstr>Calibri Light</vt:lpstr>
      <vt:lpstr>Segoe UI Black</vt:lpstr>
      <vt:lpstr>Segoe UI Emoji</vt:lpstr>
      <vt:lpstr>Office 主题</vt:lpstr>
      <vt:lpstr>安全行APP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安全行APP</dc:title>
  <dc:creator>黄煜惠</dc:creator>
  <cp:lastModifiedBy>Yuhui Huang</cp:lastModifiedBy>
  <cp:revision>38</cp:revision>
  <dcterms:created xsi:type="dcterms:W3CDTF">2015-02-16T08:21:05Z</dcterms:created>
  <dcterms:modified xsi:type="dcterms:W3CDTF">2020-01-09T18:13:55Z</dcterms:modified>
</cp:coreProperties>
</file>